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  <p:sldMasterId id="2147484336" r:id="rId2"/>
    <p:sldMasterId id="2147484423" r:id="rId3"/>
    <p:sldMasterId id="2147484197" r:id="rId4"/>
    <p:sldMasterId id="2147484211" r:id="rId5"/>
    <p:sldMasterId id="2147484227" r:id="rId6"/>
    <p:sldMasterId id="2147484408" r:id="rId7"/>
    <p:sldMasterId id="2147484542" r:id="rId8"/>
  </p:sldMasterIdLst>
  <p:notesMasterIdLst>
    <p:notesMasterId r:id="rId27"/>
  </p:notesMasterIdLst>
  <p:handoutMasterIdLst>
    <p:handoutMasterId r:id="rId28"/>
  </p:handoutMasterIdLst>
  <p:sldIdLst>
    <p:sldId id="256" r:id="rId9"/>
    <p:sldId id="287" r:id="rId10"/>
    <p:sldId id="311" r:id="rId11"/>
    <p:sldId id="257" r:id="rId12"/>
    <p:sldId id="260" r:id="rId13"/>
    <p:sldId id="283" r:id="rId14"/>
    <p:sldId id="258" r:id="rId15"/>
    <p:sldId id="261" r:id="rId16"/>
    <p:sldId id="282" r:id="rId17"/>
    <p:sldId id="259" r:id="rId18"/>
    <p:sldId id="262" r:id="rId19"/>
    <p:sldId id="264" r:id="rId20"/>
    <p:sldId id="265" r:id="rId21"/>
    <p:sldId id="268" r:id="rId22"/>
    <p:sldId id="266" r:id="rId23"/>
    <p:sldId id="269" r:id="rId24"/>
    <p:sldId id="309" r:id="rId25"/>
    <p:sldId id="272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691"/>
    <a:srgbClr val="00BCB4"/>
    <a:srgbClr val="F0767F"/>
    <a:srgbClr val="F2A900"/>
    <a:srgbClr val="E4727C"/>
    <a:srgbClr val="0033AB"/>
    <a:srgbClr val="F65275"/>
    <a:srgbClr val="AB57FF"/>
    <a:srgbClr val="75B80C"/>
    <a:srgbClr val="FF7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solidFill>
                <a:schemeClr val="dk1"/>
              </a:solidFill>
            </a:ln>
          </a:insideH>
          <a:insideV>
            <a:ln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3" autoAdjust="0"/>
    <p:restoredTop sz="92438" autoAdjust="0"/>
  </p:normalViewPr>
  <p:slideViewPr>
    <p:cSldViewPr snapToGrid="0" snapToObjects="1">
      <p:cViewPr varScale="1">
        <p:scale>
          <a:sx n="186" d="100"/>
          <a:sy n="186" d="100"/>
        </p:scale>
        <p:origin x="1792" y="184"/>
      </p:cViewPr>
      <p:guideLst>
        <p:guide orient="horz" pos="1620"/>
        <p:guide pos="2880"/>
        <p:guide pos="5494"/>
      </p:guideLst>
    </p:cSldViewPr>
  </p:slideViewPr>
  <p:outlineViewPr>
    <p:cViewPr>
      <p:scale>
        <a:sx n="33" d="100"/>
        <a:sy n="33" d="100"/>
      </p:scale>
      <p:origin x="0" y="-22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282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40316-3FB0-AC49-9724-FBCD29E0115A}" type="datetime1">
              <a:rPr lang="en-US" smtClean="0">
                <a:latin typeface="Arial Regular"/>
              </a:rPr>
              <a:t>10/1/19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B889C-5E22-FE40-9F91-1D0E80D3B361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79955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4C892A5C-EED2-8E42-8700-2077C2BD4744}" type="datetime1">
              <a:rPr lang="en-US" smtClean="0"/>
              <a:pPr/>
              <a:t>10/1/19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C5520F8E-B86B-724D-83FF-760051E34C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237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R&amp;D project that I recently started working on.</a:t>
            </a:r>
          </a:p>
          <a:p>
            <a:endParaRPr lang="en-US" dirty="0"/>
          </a:p>
          <a:p>
            <a:r>
              <a:rPr lang="en-US" dirty="0"/>
              <a:t>This project will have a lot of overlap with a masters project that I am doing for my Georgia tech master degree.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about Anomaly Detection for machine and manufacturing data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Traditionally, Anomaly detection has been done with thresholding techniques that are tuned by domain experts and statistical analysis of data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Potential improvement is to use unsupervised learning – get a good model of nominal/non-failure behavior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Use this model to assess deviation from nominal behavior to classify data as an anomaly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16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this is using Neural Network autoencoders </a:t>
            </a:r>
          </a:p>
          <a:p>
            <a:endParaRPr lang="en-US" dirty="0"/>
          </a:p>
          <a:p>
            <a:r>
              <a:rPr lang="en-US" dirty="0"/>
              <a:t>Its an artificial neural network where the input data is identical to the output data. </a:t>
            </a:r>
          </a:p>
          <a:p>
            <a:endParaRPr lang="en-US" dirty="0"/>
          </a:p>
          <a:p>
            <a:r>
              <a:rPr lang="en-US" dirty="0"/>
              <a:t>Encoder - maps the inputs into a lower dimensional code </a:t>
            </a:r>
          </a:p>
          <a:p>
            <a:endParaRPr lang="en-US" dirty="0"/>
          </a:p>
          <a:p>
            <a:r>
              <a:rPr lang="en-US" dirty="0"/>
              <a:t>Decoder – aims to maps that encoding back into the original input with minimum error </a:t>
            </a:r>
          </a:p>
          <a:p>
            <a:endParaRPr lang="en-US" dirty="0"/>
          </a:p>
          <a:p>
            <a:r>
              <a:rPr lang="en-US" dirty="0"/>
              <a:t>Goal – learn the important information which represents the intrinsic structure in the data (code)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983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thing I did was to find an open source dataset to try this model on.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Machine sensor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 series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Labeled failures with high class imbalance </a:t>
            </a:r>
          </a:p>
          <a:p>
            <a:endParaRPr lang="en-US" dirty="0"/>
          </a:p>
          <a:p>
            <a:r>
              <a:rPr lang="en-US" dirty="0"/>
              <a:t>Paper mill dataset where failures represent breakages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Large class imbalance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Best model had f1 score of .11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59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– network for the autoencoder </a:t>
            </a:r>
          </a:p>
          <a:p>
            <a:endParaRPr lang="en-US" dirty="0"/>
          </a:p>
          <a:p>
            <a:r>
              <a:rPr lang="en-US" dirty="0"/>
              <a:t>Right is the steps for anomaly detection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Train on non-failure data </a:t>
            </a:r>
          </a:p>
          <a:p>
            <a:pPr marL="228600" indent="-228600">
              <a:buAutoNum type="arabicPeriod"/>
            </a:pPr>
            <a:r>
              <a:rPr lang="en-US" dirty="0"/>
              <a:t>Assess the reconstruction error of the training data to set a threshold for what normal behavior looks like </a:t>
            </a:r>
          </a:p>
          <a:p>
            <a:pPr marL="228600" indent="-228600">
              <a:buAutoNum type="arabicPeriod"/>
            </a:pPr>
            <a:r>
              <a:rPr lang="en-US" dirty="0"/>
              <a:t>Predict on the test data and classify anomalies based on this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4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Preliminary results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Model converges decently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Histogram of reconstruction error – red = failures and blue is non failures </a:t>
            </a:r>
          </a:p>
          <a:p>
            <a:pPr marL="685800" lvl="1" indent="-228600">
              <a:buAutoNum type="arabicPeriod"/>
            </a:pPr>
            <a:r>
              <a:rPr lang="en-US" dirty="0"/>
              <a:t>Top graph is early interval of 1 which means predicting one timepoint before failure </a:t>
            </a:r>
          </a:p>
          <a:p>
            <a:pPr marL="685800" lvl="1" indent="-228600">
              <a:buAutoNum type="arabicPeriod"/>
            </a:pPr>
            <a:endParaRPr lang="en-US" dirty="0"/>
          </a:p>
          <a:p>
            <a:pPr marL="685800" lvl="1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1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our model compares to </a:t>
            </a:r>
            <a:r>
              <a:rPr lang="en-US" dirty="0" err="1"/>
              <a:t>XGBoost</a:t>
            </a:r>
            <a:r>
              <a:rPr lang="en-US" dirty="0"/>
              <a:t> to predict failures 1 timestep before. </a:t>
            </a:r>
          </a:p>
          <a:p>
            <a:endParaRPr lang="en-US" dirty="0"/>
          </a:p>
          <a:p>
            <a:r>
              <a:rPr lang="en-US" dirty="0"/>
              <a:t>We assessed 2 thresholds for an anomaly – 3 sigma and 5 sigma and we found that overall our model performs significantly better </a:t>
            </a:r>
          </a:p>
          <a:p>
            <a:endParaRPr lang="en-US" dirty="0"/>
          </a:p>
          <a:p>
            <a:r>
              <a:rPr lang="en-US" dirty="0"/>
              <a:t>Its a very difficult dataset to predict failures but our model was able to have a higher precision, recall, f1 score with a roc </a:t>
            </a:r>
            <a:r>
              <a:rPr lang="en-US" dirty="0" err="1"/>
              <a:t>auc</a:t>
            </a:r>
            <a:r>
              <a:rPr lang="en-US" dirty="0"/>
              <a:t> of .70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00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how far in advance our model can predict the anomaly. </a:t>
            </a:r>
          </a:p>
          <a:p>
            <a:endParaRPr lang="en-US" dirty="0"/>
          </a:p>
          <a:p>
            <a:r>
              <a:rPr lang="en-US" dirty="0"/>
              <a:t>On the left we have a boxplot where the y axis is reconstruction error and the x axis represents the early interval for our predictions. </a:t>
            </a:r>
          </a:p>
          <a:p>
            <a:endParaRPr lang="en-US" dirty="0"/>
          </a:p>
          <a:p>
            <a:r>
              <a:rPr lang="en-US" dirty="0"/>
              <a:t>We want the failures to stand out from the non-failures – and you can see for an early interval of 1 we have some distinct differences. And this corresponds to an AUC of .7 </a:t>
            </a:r>
          </a:p>
          <a:p>
            <a:endParaRPr lang="en-US" dirty="0"/>
          </a:p>
          <a:p>
            <a:r>
              <a:rPr lang="en-US" dirty="0"/>
              <a:t>As we increase our early interval, our predictive capability goes down which is expected for the most part.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8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45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0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35A89A-A0C0-474C-8D7A-D3D9D1DB2A19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8D45A-064E-6C41-B546-48AB1C5B1B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357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EA9BAB-8CD8-8749-8EEB-EE64CE37BDEB}"/>
              </a:ext>
            </a:extLst>
          </p:cNvPr>
          <p:cNvSpPr/>
          <p:nvPr userDrawn="1"/>
        </p:nvSpPr>
        <p:spPr>
          <a:xfrm>
            <a:off x="-17" y="0"/>
            <a:ext cx="9144005" cy="3235769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E0F5D7-83EA-564D-9799-03E6E973A54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6456C0E-AFD4-FB47-88FE-EB894C18ED5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663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7BC916-856C-364C-AA73-40AE1D41253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F6CE5-180A-DA43-A3FE-61B5166F6A8D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A0A09C-F96F-C640-AFAA-43271BF4318E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A924D7-9988-5B44-8934-023D0F2A8D9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7585035-D784-D74E-891C-3953139B628A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307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A391139-1D78-1748-9A82-56568338C3D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9CD3AA-FAF4-6040-831A-C154B97278C1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2AF39-3BE8-A940-A09F-85777119F2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7C4A02-2D0D-8A40-89B6-011E0AB56AD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920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AEDA6-62C7-2B47-9AAA-CC21CCC3C706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438CD-058F-0644-8A5C-8BAF211BB133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3CABD0-AF29-1342-B452-4E12F0349BE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320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7B6BB-741E-EC48-9DFA-F20E97D4032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310D2-8531-1746-B432-F5D52C38CB8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6EAF1A-B2A0-3D44-86BE-F4AC0AE80A9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726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A249F-90EC-6448-A5A7-85002665C1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6AD8D4-FF4C-6D43-A521-DA2652129A10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881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19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+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574711-2147-E34A-A2A9-A9199E6A4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9579C5-C8DB-444E-B95A-E261F243818F}"/>
              </a:ext>
            </a:extLst>
          </p:cNvPr>
          <p:cNvSpPr/>
          <p:nvPr userDrawn="1"/>
        </p:nvSpPr>
        <p:spPr>
          <a:xfrm>
            <a:off x="8515350" y="4736363"/>
            <a:ext cx="182880" cy="153888"/>
          </a:xfrm>
          <a:prstGeom prst="rect">
            <a:avLst/>
          </a:prstGeom>
        </p:spPr>
        <p:txBody>
          <a:bodyPr wrap="square" lIns="0" rIns="0" b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C6832-0C48-8042-A4D8-CCEFBBF21F2A}"/>
              </a:ext>
            </a:extLst>
          </p:cNvPr>
          <p:cNvSpPr/>
          <p:nvPr userDrawn="1"/>
        </p:nvSpPr>
        <p:spPr>
          <a:xfrm>
            <a:off x="4571988" y="0"/>
            <a:ext cx="4572000" cy="5143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C99EE4-90A0-DB47-9590-ACB2B1ACAEA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F7B198-A6A4-374A-A536-DC3F51EB049C}"/>
              </a:ext>
            </a:extLst>
          </p:cNvPr>
          <p:cNvSpPr/>
          <p:nvPr userDrawn="1"/>
        </p:nvSpPr>
        <p:spPr>
          <a:xfrm>
            <a:off x="5285179" y="473636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242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988C3-9A15-8F46-A298-93280C1F1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-1405"/>
            <a:ext cx="4572000" cy="5144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5C1E0C-18B2-F041-9DD6-00C8ED985E7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1F01CC-C8DB-B842-99F2-6543BD0DBB7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27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C683BAD-5C0D-504E-9808-CBE75462CD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accent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accent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accent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C68BC-F19A-7145-815B-25DA64FCC8D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DF2890-6804-FC44-98B3-DEDAF54D1DF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471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arr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music&#10;&#10;Description automatically generated">
            <a:extLst>
              <a:ext uri="{FF2B5EF4-FFF2-40B4-BE49-F238E27FC236}">
                <a16:creationId xmlns:a16="http://schemas.microsoft.com/office/drawing/2014/main" id="{0FCD4FB0-98DE-9F46-9730-F4601CE44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78E99F-B11A-2C45-86E7-454A95B22EBF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5A73A1-8198-BA4F-BC23-3741F3CAB8CC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192EB2-AD4E-9947-A5F5-BA78FBD0DA0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D315192-F247-4848-A681-E05E8DA3A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AE98523-9CFF-2042-8D3A-5EDF350535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2733009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4623DA2-5EC3-4048-A689-293F1A0799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28A9A6-556C-A946-BDF3-778A97771D2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2DC0FF-E489-EA43-A362-88E38A487DA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96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646CDEF8-BAF9-CE46-A6E5-7F40E24CB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5FD663F-FB75-AA42-8C8B-A10E13254F3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83EF831-2294-4D45-8F3E-948653F2B10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E3BCF6-2266-B24E-BCF3-68DB32F46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683754"/>
            <a:ext cx="1470912" cy="2637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87AE56-3D5F-634A-BFEA-146BEFC7AB8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E8896E-1A24-6143-8ABC-D8AFA8C47C8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1003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D89E810E-567D-F44F-A692-626AC50E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705CFEC-6B63-EB4D-82D3-D0EE125E85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4434378-6318-4A34-BDCF-B0442112154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4226FF-8BE6-7F43-9E67-28FE2134FC00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4A4685-6743-B446-9D02-D38662328C64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36C6A2-556D-6040-ACFE-D7548070F69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2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B29832-4A0B-6745-AEB9-0C534D53C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0"/>
            <a:ext cx="4572001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C8ACC3-3488-EA41-89AE-200F3F95C03F}"/>
              </a:ext>
            </a:extLst>
          </p:cNvPr>
          <p:cNvSpPr/>
          <p:nvPr userDrawn="1"/>
        </p:nvSpPr>
        <p:spPr>
          <a:xfrm>
            <a:off x="-1" y="0"/>
            <a:ext cx="4572005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A2A654-ABBA-2A46-8C2B-5A1F63AF567A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AD4F00-B4BD-3E4D-BB9F-EB8BF2A8E676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B82295-EB60-2740-8497-1648D3FF0DF3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51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Black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9E8F65-C1F3-6C41-973D-3B2CEC54A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72000" y="1"/>
            <a:ext cx="4572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7A5D23-7E13-A54E-AA05-21BD057714F9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4E0C9-2B94-FF4E-81C1-B622B6265557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438306-33C8-844F-8F7F-9F7F6C61ECD1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36FDA2-5003-D247-A98D-0A5A5EE3EEE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65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| 50/50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B7E23E-1A4A-0B49-BA20-94C5E2FE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EC0597-1500-CE4C-A6A3-CAEF8A0CD74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FAE8A-7D82-6042-AF97-11D771D822B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26B7B3-2D59-5849-B963-509F5F1577C7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0503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| 50/50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17F8A0-0D84-2E4F-BD47-439200CB0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5032-CF2C-594B-AF7F-051F1A153D3A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83E712-FCE6-FF4D-8656-45F6B35F3FD5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506587-EEC1-2C4C-B91E-541EB6D5D7EF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898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BF4FBDF4-3078-3942-9CAF-C3CEF6891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C9A634-B959-5246-807F-090B31F8DAD7}"/>
              </a:ext>
            </a:extLst>
          </p:cNvPr>
          <p:cNvSpPr/>
          <p:nvPr userDrawn="1"/>
        </p:nvSpPr>
        <p:spPr>
          <a:xfrm>
            <a:off x="0" y="-1"/>
            <a:ext cx="4572000" cy="51435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4A4246-A0DC-1348-B7F8-5E535240704D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C64EE5-0D13-3E4C-B57B-1ED7A68079A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2094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road, building, white&#10;&#10;Description automatically generated">
            <a:extLst>
              <a:ext uri="{FF2B5EF4-FFF2-40B4-BE49-F238E27FC236}">
                <a16:creationId xmlns:a16="http://schemas.microsoft.com/office/drawing/2014/main" id="{09093461-21D0-9E49-A738-93DFC68B2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62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D314F5-3A5E-384C-AAED-4EA46F07D86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3E3464-2156-2448-852C-79F720BB8B7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34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F4A7058-EC73-7040-8EC4-45E419DC28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b="0" i="0">
                <a:latin typeface="Helvetica" pitchFamily="2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D01CF-90FC-5041-8C3C-6B51B0FFCE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BD800A-6B99-8B4F-A86B-1A9950F6E19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70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ollins Aero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bject, indoor, man&#10;&#10;Description automatically generated">
            <a:extLst>
              <a:ext uri="{FF2B5EF4-FFF2-40B4-BE49-F238E27FC236}">
                <a16:creationId xmlns:a16="http://schemas.microsoft.com/office/drawing/2014/main" id="{84B72ABA-C352-774A-B3EC-D22295BD7B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2BA892-250D-1049-964B-7C5322A3DDFF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4DAE73D-0D69-2C4B-B51E-9646CE127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E2BD1C4-B0BB-564C-A273-2B643FC559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8932202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734A61-BDD3-B546-B817-81B8D1DE69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marR="0" indent="0" algn="ctr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 i="0">
                <a:latin typeface="Helvetica Light" panose="020B0403020202020204" pitchFamily="34" charset="0"/>
              </a:defRPr>
            </a:lvl1pPr>
          </a:lstStyle>
          <a:p>
            <a:pPr marL="7938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E2B776-2E8B-6F42-A3E1-3CB2D90504D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F163F2-0A56-3747-A7B8-80DF9EFA5D8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05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B86C2E-EE84-5A44-8B4C-3B8D707D2FCB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02AE5-B371-D34A-8349-DC1F4C4BE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7B0F5BF-47A6-403D-90B1-FAE434A308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256459-3F1E-4F8B-8351-58615D76F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0437" y="1475509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5338F8-B874-024D-A57F-83D0A1EA62BD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ADC795-0A8E-514F-86A3-5AB6037ADD5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2577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White">
    <p:bg>
      <p:bgRef idx="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5225AB-9C68-48C0-B481-4F436A3B730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72136" y="875030"/>
            <a:ext cx="8229600" cy="3088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8355C-FA3B-4066-92A2-32029C5A175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72136" y="1261872"/>
            <a:ext cx="8229600" cy="335584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1C689-5DB6-144A-A1A4-AFDB7FA5F915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59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2297965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387E6DC-BC84-4C86-A9DE-0160AC1C9D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9818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556C8C-16C1-CE4B-8BBD-14BC7694A947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97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338440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B3C81C-40F3-42DA-9512-9E80A45B22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9174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517CAED-2917-4628-BB72-37DBF825DFB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5026" y="1421514"/>
            <a:ext cx="404164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97772C0-90D2-4775-8E4F-3BA0DCEE51E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404018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48194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F311EC-F9EA-4C7D-A68C-AD5FD56A3BD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9695192-5D23-4208-BAD7-099ACA36F0C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8BA48EA-4BC4-4FA0-9355-ACB0CFD5E17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55758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CC68FB-9B2F-8A41-BF37-C8DC1FC63A3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68313" y="3009160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7A1E7BC-629E-324C-8BE5-C69A81F91FE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140116" y="3009012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B8D3596-E127-4041-8BB3-CD4F5D44078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811919" y="3008864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2277F4-21D4-684C-B574-531E168FB55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483722" y="3008716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5528B11-5A75-C846-81AA-31D60099CBB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155526" y="3008568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4B76ADC-9FA5-4103-B530-F1CA5433680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03539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3AAE6E-774E-7147-8E92-AE4B6A4852FF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DE9464-20FE-9843-9705-FFF3633D2F2B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22BA56-310F-8B4C-956E-69F6CCD3C9B3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D29866-0BFB-4F43-AD24-003F9B3EAD30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557766-E7EF-5D44-9907-C5CA16750639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B216F8A-D4F7-9C44-B29A-19C21E55343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7779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131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Ot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floor&#10;&#10;Description automatically generated">
            <a:extLst>
              <a:ext uri="{FF2B5EF4-FFF2-40B4-BE49-F238E27FC236}">
                <a16:creationId xmlns:a16="http://schemas.microsoft.com/office/drawing/2014/main" id="{400637B7-1E18-F840-9924-14281481EF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A04C9-ABDF-DD44-B306-62A5440DD2F8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00414A9-D604-384F-907C-FCF95CFA4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D06F2D0-6E76-F24B-B1EC-27CB512044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40325055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| White |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93842C-7CC4-8E43-8A4B-0A1C0B601AFC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1640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189512" y="190369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189512" y="364328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4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179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338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498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657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817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976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79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338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498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657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817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976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621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856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894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129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349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584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21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856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894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129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349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584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039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FF84007-7C01-AC4F-9C72-E1DF8F7F4EC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71EE15D-5FFD-D140-A7A1-E973C0A089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107AE4-B415-F14F-8689-91C6157AC6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6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38"/>
          <p:cNvGrpSpPr/>
          <p:nvPr userDrawn="1"/>
        </p:nvGrpSpPr>
        <p:grpSpPr>
          <a:xfrm>
            <a:off x="2523533" y="1019105"/>
            <a:ext cx="1747351" cy="3487974"/>
            <a:chOff x="3421706" y="1143000"/>
            <a:chExt cx="2530932" cy="5052117"/>
          </a:xfrm>
        </p:grpSpPr>
        <p:sp>
          <p:nvSpPr>
            <p:cNvPr id="7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8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9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0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1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2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3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4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5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17" name="Группа 38"/>
          <p:cNvGrpSpPr/>
          <p:nvPr userDrawn="1"/>
        </p:nvGrpSpPr>
        <p:grpSpPr>
          <a:xfrm>
            <a:off x="4748095" y="1019105"/>
            <a:ext cx="1747351" cy="3487974"/>
            <a:chOff x="3421706" y="1143000"/>
            <a:chExt cx="2530932" cy="5052117"/>
          </a:xfrm>
        </p:grpSpPr>
        <p:sp>
          <p:nvSpPr>
            <p:cNvPr id="18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9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0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1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2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3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4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5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6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28" name="Группа 38"/>
          <p:cNvGrpSpPr/>
          <p:nvPr userDrawn="1"/>
        </p:nvGrpSpPr>
        <p:grpSpPr>
          <a:xfrm>
            <a:off x="6971348" y="1019105"/>
            <a:ext cx="1747351" cy="3487974"/>
            <a:chOff x="3421706" y="1143000"/>
            <a:chExt cx="2530932" cy="5052117"/>
          </a:xfrm>
        </p:grpSpPr>
        <p:sp>
          <p:nvSpPr>
            <p:cNvPr id="29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0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1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2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3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4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5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6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7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sp>
        <p:nvSpPr>
          <p:cNvPr id="40" name="Title 3">
            <a:extLst>
              <a:ext uri="{FF2B5EF4-FFF2-40B4-BE49-F238E27FC236}">
                <a16:creationId xmlns:a16="http://schemas.microsoft.com/office/drawing/2014/main" id="{E8F24DA9-C727-D040-A74F-0BDAD7E2D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269E78BA-8325-A84A-9C44-228115F1CA7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630363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4248DA9F-9294-3B43-B358-BA48364DA48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078179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39FA580A-EDA5-994F-BA8B-F29D529815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4205" y="1442511"/>
            <a:ext cx="1549466" cy="26926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9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5" grpId="0" animBg="1"/>
      <p:bldP spid="4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10027"/>
            <a:ext cx="337052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01994C2-93E5-734F-8169-59226ECC521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6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tptop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C23179-8860-C246-B9C3-005E3C02B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01" y="710027"/>
            <a:ext cx="333677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331C3AE-3241-F04A-9A9B-92F525DD57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5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004" y="608107"/>
            <a:ext cx="3704545" cy="5143500"/>
          </a:xfrm>
          <a:prstGeom prst="rect">
            <a:avLst/>
          </a:prstGeom>
          <a:effectLst/>
        </p:spPr>
      </p:pic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BB15255-A87B-FC46-85C4-76D2F7FC1EE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8616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9C0AAC-3C68-F94B-B84E-E98A4B7EB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06259"/>
            <a:ext cx="305154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40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t Cover/Divider | Solid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7B6BB-741E-EC48-9DFA-F20E97D4032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310D2-8531-1746-B432-F5D52C38CB8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6EAF1A-B2A0-3D44-86BE-F4AC0AE80A9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5312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22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Pratt &amp; Whit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hoto, wall&#10;&#10;Description automatically generated">
            <a:extLst>
              <a:ext uri="{FF2B5EF4-FFF2-40B4-BE49-F238E27FC236}">
                <a16:creationId xmlns:a16="http://schemas.microsoft.com/office/drawing/2014/main" id="{FF4450B2-81D9-4849-ADFA-C0F7477FC0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2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077315-60B8-1044-8BEE-91AEAAD4958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6C9F795-CE11-684D-9939-10CD1B31A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CB5CF00-4096-0445-AEDD-1B71E76E7B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23816209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1B13AE-08FF-4182-B13B-7EB8F4FA053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8229600" cy="3173111"/>
          </a:xfr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01E6AB-8035-CC44-8226-FB6BA86CD6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EA086-12F9-0646-8394-5EE1C813CC9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9607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1154707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A13725E-EEC9-A541-A129-451A9DC795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3C15D-0AB6-004F-A027-EAEA1FCEE5D6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7133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6233792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44BBBB-5C96-3A4C-B91C-AC2AB125BB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2136" y="1426464"/>
            <a:ext cx="4040188" cy="317341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45025" y="1427163"/>
            <a:ext cx="4040188" cy="316706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17085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34715458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CC68FB-9B2F-8A41-BF37-C8DC1FC63A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8313" y="3009160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7A1E7BC-629E-324C-8BE5-C69A81F91FE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140116" y="3009012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B8D3596-E127-4041-8BB3-CD4F5D4407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1919" y="3008864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2277F4-21D4-684C-B574-531E168FB55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83722" y="3008716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5528B11-5A75-C846-81AA-31D60099CBB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55526" y="3008568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3A62D1-8E50-E443-AD01-65C58109A7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F14BF5-EDB9-F84F-99A0-542F39BD06B9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D5B894-6667-E14B-94C4-6AC8E376A4E6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3374BA4-C409-434F-A1EF-50761381C14F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7D7447-C6AC-BD46-A2BF-A7E104570B49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F6A9ED1-934D-D04B-BAA0-2EF9C07BBA34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80FB4B2-846A-7C4A-BFEC-4AAD9958A50C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936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9411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231411" y="1903698"/>
            <a:ext cx="7824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237048" y="3643288"/>
            <a:ext cx="793766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629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5925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084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244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403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563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722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5925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084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244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403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563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722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367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602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640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7875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095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330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367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602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640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7875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095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330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27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E988F-F066-469F-B9DB-2509596932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White.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5744D-8759-1941-867F-0408193E65B9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636BF-EA65-374E-92D9-845D1BBDB1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85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AA55D7-00E8-9D4F-A0D7-5BACAEACCE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82681"/>
            <a:ext cx="3498112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0C1BA476-0B97-2147-B640-B1F9F7BA9BD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1FCEB10-15F8-FA49-94DC-72E48FF18E9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5E8AF3DD-00D0-684A-A373-E026F1B1C8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7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55251FD-5E23-C64A-B6BF-363058C4972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9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6E8CE5C-F9F3-434D-AC0B-6AB02A33069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39309B-B95E-F649-90B7-3715CF098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60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608107"/>
            <a:ext cx="3704545" cy="5143500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5526AF2-DD41-6D4F-BF29-E7C709CE1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72412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EFFD27-B51C-6441-8DE2-E76A0A9DB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30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Col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BCE402-9DC5-054C-9442-DF75873967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469FDF-8D45-614A-B443-6C804F4E51E6}"/>
              </a:ext>
            </a:extLst>
          </p:cNvPr>
          <p:cNvSpPr/>
          <p:nvPr userDrawn="1"/>
        </p:nvSpPr>
        <p:spPr>
          <a:xfrm>
            <a:off x="-1" y="-1"/>
            <a:ext cx="9143999" cy="51435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EBB8AD-E30C-2347-8A11-3D6B0021148B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A1C45D-6A55-6043-8181-03077F976AF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79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white building&#10;&#10;Description automatically generated">
            <a:extLst>
              <a:ext uri="{FF2B5EF4-FFF2-40B4-BE49-F238E27FC236}">
                <a16:creationId xmlns:a16="http://schemas.microsoft.com/office/drawing/2014/main" id="{C90A1E96-B392-A145-8244-E3CF398B4E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7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8BD79-A8A2-AC45-8A82-6E7BB0B04AE8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572FA4-6BB6-6D4F-B2D2-CD8D49052AD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9615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4EBB8AD-E30C-2347-8A11-3D6B0021148B}"/>
              </a:ext>
            </a:extLst>
          </p:cNvPr>
          <p:cNvSpPr/>
          <p:nvPr userDrawn="1"/>
        </p:nvSpPr>
        <p:spPr>
          <a:xfrm rot="5400000">
            <a:off x="4516394" y="-4516395"/>
            <a:ext cx="111211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362930" y="3746607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BD91E-305B-4042-93DD-1826D93B1AF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8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A2C1F3-FA25-47B6-8A37-E9A0CD151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Black.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882C2-F61F-B14E-BC21-C0C3E35829BF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D2C70-D9C2-0C45-BCB7-F9F7E021C4D1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0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| Headline + Sub + Body | White">
    <p:bg>
      <p:bgRef idx="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5225AB-9C68-48C0-B481-4F436A3B730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72136" y="875030"/>
            <a:ext cx="8229600" cy="3088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8355C-FA3B-4066-92A2-32029C5A175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72136" y="1261872"/>
            <a:ext cx="8229600" cy="335584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1C689-5DB6-144A-A1A4-AFDB7FA5F915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216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AEDA6-62C7-2B47-9AAA-CC21CCC3C706}"/>
              </a:ext>
            </a:extLst>
          </p:cNvPr>
          <p:cNvSpPr/>
          <p:nvPr userDrawn="1"/>
        </p:nvSpPr>
        <p:spPr>
          <a:xfrm rot="16200000">
            <a:off x="4514333" y="-1278576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68E533-36FC-F942-93B2-05C9B0EDFF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30BCC-2C07-004A-8821-A69FA32C6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3" cy="3261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A26DA8-3CF4-D245-AD96-F3914297793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smtClean="0">
                <a:solidFill>
                  <a:schemeClr val="tx1"/>
                </a:solidFill>
                <a:latin typeface="+mj-lt"/>
                <a:cs typeface="DIN-Light"/>
              </a:rPr>
              <a:pPr algn="r"/>
              <a:t>‹#›</a:t>
            </a:fld>
            <a:endParaRPr lang="en-US" sz="7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498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7078"/>
            <a:ext cx="5486400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7342"/>
            <a:ext cx="4871884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Subhead here. All caps.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1940602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546" r:id="rId3"/>
    <p:sldLayoutId id="2147484548" r:id="rId4"/>
    <p:sldLayoutId id="2147484492" r:id="rId5"/>
    <p:sldLayoutId id="2147484445" r:id="rId6"/>
    <p:sldLayoutId id="2147484446" r:id="rId7"/>
    <p:sldLayoutId id="2147484557" r:id="rId8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32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0" indent="0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None/>
        <a:defRPr sz="1100" kern="1200" cap="none" spc="0" baseline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742913" indent="-285736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1E46A38-1A9B-994A-AAF8-C0BAE43C0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00487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393" r:id="rId2"/>
    <p:sldLayoutId id="2147484537" r:id="rId3"/>
    <p:sldLayoutId id="2147484538" r:id="rId4"/>
    <p:sldLayoutId id="2147484534" r:id="rId5"/>
    <p:sldLayoutId id="2147484533" r:id="rId6"/>
    <p:sldLayoutId id="2147484552" r:id="rId7"/>
    <p:sldLayoutId id="2147484553" r:id="rId8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E48EFBD0-1015-8C40-8C56-F9B3A143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4170823-C66A-4F00-83ED-24FECE1B1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0013"/>
            <a:ext cx="82296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847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424" r:id="rId3"/>
    <p:sldLayoutId id="2147484425" r:id="rId4"/>
    <p:sldLayoutId id="2147484426" r:id="rId5"/>
    <p:sldLayoutId id="2147484427" r:id="rId6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95288" cy="707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3F2BB09-D8B2-1B46-AF94-05FF5BD3C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95288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A53C4-6A55-204D-9C2E-0341595088F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55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8" r:id="rId1"/>
    <p:sldLayoutId id="2147484210" r:id="rId2"/>
    <p:sldLayoutId id="2147484334" r:id="rId3"/>
    <p:sldLayoutId id="2147484397" r:id="rId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9399" y="350121"/>
            <a:ext cx="3878317" cy="105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</p:spTree>
    <p:extLst>
      <p:ext uri="{BB962C8B-B14F-4D97-AF65-F5344CB8AC3E}">
        <p14:creationId xmlns:p14="http://schemas.microsoft.com/office/powerpoint/2010/main" val="39732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539" r:id="rId3"/>
    <p:sldLayoutId id="2147484540" r:id="rId4"/>
    <p:sldLayoutId id="2147484403" r:id="rId5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600" b="0" kern="1200" cap="none" spc="0" baseline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4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lang="en-US" sz="12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lang="en-US" sz="1200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lang="en-US" sz="1200" kern="1200" smtClean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FCA75-5DD2-D644-9B78-CC4FECA3673F}"/>
              </a:ext>
            </a:extLst>
          </p:cNvPr>
          <p:cNvPicPr>
            <a:picLocks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2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320" r:id="rId7"/>
    <p:sldLayoutId id="2147484252" r:id="rId8"/>
    <p:sldLayoutId id="2147484407" r:id="rId9"/>
    <p:sldLayoutId id="2147484531" r:id="rId10"/>
    <p:sldLayoutId id="2147484532" r:id="rId11"/>
    <p:sldLayoutId id="2147484515" r:id="rId12"/>
    <p:sldLayoutId id="2147484516" r:id="rId13"/>
    <p:sldLayoutId id="2147484517" r:id="rId14"/>
    <p:sldLayoutId id="2147484519" r:id="rId15"/>
    <p:sldLayoutId id="2147484520" r:id="rId16"/>
    <p:sldLayoutId id="2147484555" r:id="rId17"/>
    <p:sldLayoutId id="2147484556" r:id="rId18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136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61FD95-2080-FC48-9C3C-BF205898B086}"/>
              </a:ext>
            </a:extLst>
          </p:cNvPr>
          <p:cNvPicPr>
            <a:picLocks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6ED74C-C8EE-014B-B035-9AF05A353B14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25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12" r:id="rId4"/>
    <p:sldLayoutId id="2147484417" r:id="rId5"/>
    <p:sldLayoutId id="2147484418" r:id="rId6"/>
    <p:sldLayoutId id="2147484419" r:id="rId7"/>
    <p:sldLayoutId id="2147484421" r:id="rId8"/>
    <p:sldLayoutId id="2147484535" r:id="rId9"/>
    <p:sldLayoutId id="2147484536" r:id="rId10"/>
    <p:sldLayoutId id="2147484508" r:id="rId11"/>
    <p:sldLayoutId id="2147484511" r:id="rId12"/>
    <p:sldLayoutId id="2147484513" r:id="rId13"/>
    <p:sldLayoutId id="2147484514" r:id="rId1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A5F7B2-6BD4-E949-A455-DCF13F8CF5E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844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16" r:id="rId1"/>
    <p:sldLayoutId id="2147484541" r:id="rId2"/>
    <p:sldLayoutId id="2147484544" r:id="rId3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lg-ulb/creditcardfraud" TargetMode="External"/><Relationship Id="rId2" Type="http://schemas.openxmlformats.org/officeDocument/2006/relationships/hyperlink" Target="https://bigml.com/user/czuriaga/gallery/dataset/587d062d49c4a16936000810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archive.ics.uci.edu/ml/machine-learning-databases/secom/" TargetMode="External"/><Relationship Id="rId5" Type="http://schemas.openxmlformats.org/officeDocument/2006/relationships/hyperlink" Target="https://archive.ics.uci.edu/ml/datasets/default+of+credit+card+clients" TargetMode="External"/><Relationship Id="rId4" Type="http://schemas.openxmlformats.org/officeDocument/2006/relationships/hyperlink" Target="https://developer.ibm.com/patterns/predict-equipment-failure-using-iot-sensor-data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9.10717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901F-D8A3-7242-8599-A51915AE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1073447"/>
            <a:ext cx="3665913" cy="2429170"/>
          </a:xfrm>
        </p:spPr>
        <p:txBody>
          <a:bodyPr/>
          <a:lstStyle/>
          <a:p>
            <a:r>
              <a:rPr lang="en-US" sz="2400" dirty="0"/>
              <a:t>Unsupervised Time Series Anomaly Detection</a:t>
            </a:r>
            <a:br>
              <a:rPr lang="en-US" sz="2000" dirty="0"/>
            </a:br>
            <a:br>
              <a:rPr lang="en-US" sz="1400" dirty="0"/>
            </a:br>
            <a:r>
              <a:rPr lang="en-US" sz="1400" dirty="0"/>
              <a:t>Peter Chen</a:t>
            </a:r>
            <a:br>
              <a:rPr lang="en-US" sz="1400" dirty="0"/>
            </a:br>
            <a:r>
              <a:rPr lang="en-US" sz="1400" dirty="0"/>
              <a:t>10/1/2019</a:t>
            </a:r>
            <a:br>
              <a:rPr lang="en-US" sz="14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0364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C2205-4CE4-9449-8ACE-0ADC1DD01C68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22C8523-E826-5F45-A243-28143E71A121}"/>
              </a:ext>
            </a:extLst>
          </p:cNvPr>
          <p:cNvSpPr txBox="1">
            <a:spLocks/>
          </p:cNvSpPr>
          <p:nvPr/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Data Preprocessing – Autoencoder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814C8-59D8-E14D-A551-3C2458070197}"/>
              </a:ext>
            </a:extLst>
          </p:cNvPr>
          <p:cNvSpPr txBox="1"/>
          <p:nvPr/>
        </p:nvSpPr>
        <p:spPr>
          <a:xfrm>
            <a:off x="131491" y="1738981"/>
            <a:ext cx="165800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latin typeface="Helvetica" pitchFamily="2" charset="0"/>
              </a:rPr>
              <a:t>CSV file</a:t>
            </a:r>
          </a:p>
        </p:txBody>
      </p:sp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145342A0-56BF-5F40-A211-2DDF321DF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913" y="2000591"/>
            <a:ext cx="571159" cy="57115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75599A-B11F-DB40-BA62-3EC709C9283E}"/>
              </a:ext>
            </a:extLst>
          </p:cNvPr>
          <p:cNvSpPr/>
          <p:nvPr/>
        </p:nvSpPr>
        <p:spPr>
          <a:xfrm>
            <a:off x="159582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Drop non-sensor variables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2FBE4D0-3345-B547-A69A-16D0492F2D10}"/>
              </a:ext>
            </a:extLst>
          </p:cNvPr>
          <p:cNvSpPr/>
          <p:nvPr/>
        </p:nvSpPr>
        <p:spPr>
          <a:xfrm>
            <a:off x="3180018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Binary target variable padding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66999A-DFC4-4B4F-8511-F27B5CC2C730}"/>
              </a:ext>
            </a:extLst>
          </p:cNvPr>
          <p:cNvSpPr/>
          <p:nvPr/>
        </p:nvSpPr>
        <p:spPr>
          <a:xfrm>
            <a:off x="4744389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Standard scaler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7B09919-1AF7-F145-9215-8059A7723A03}"/>
              </a:ext>
            </a:extLst>
          </p:cNvPr>
          <p:cNvSpPr/>
          <p:nvPr/>
        </p:nvSpPr>
        <p:spPr>
          <a:xfrm>
            <a:off x="631373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Train/test split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A2F6D1-948B-4840-99DF-F20584F2F04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830265" y="2293211"/>
            <a:ext cx="34189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3E0506-FAEA-534C-90CB-A535EDEC96D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14458" y="2293211"/>
            <a:ext cx="3299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FF062E-CD73-2E41-98D9-824788F07ABC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978829" y="2293211"/>
            <a:ext cx="3349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9ED87F-E012-2E45-B1CE-0DC052B3D016}"/>
              </a:ext>
            </a:extLst>
          </p:cNvPr>
          <p:cNvSpPr txBox="1"/>
          <p:nvPr/>
        </p:nvSpPr>
        <p:spPr>
          <a:xfrm>
            <a:off x="3031364" y="2761141"/>
            <a:ext cx="1766593" cy="12772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Allow for early prediction intervals</a:t>
            </a:r>
          </a:p>
          <a:p>
            <a:pPr marL="7938" algn="l"/>
            <a:endParaRPr lang="en-US" sz="1100" dirty="0">
              <a:latin typeface="Helvetica" pitchFamily="2" charset="0"/>
            </a:endParaRP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interval = 1 means predicting failure 1 timestep beforehand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B0B818-AE9E-AE47-B3FF-5F9C542686BB}"/>
              </a:ext>
            </a:extLst>
          </p:cNvPr>
          <p:cNvSpPr txBox="1"/>
          <p:nvPr/>
        </p:nvSpPr>
        <p:spPr>
          <a:xfrm>
            <a:off x="6258444" y="2755098"/>
            <a:ext cx="2378040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Train = 90% of non-failures </a:t>
            </a:r>
          </a:p>
          <a:p>
            <a:pPr marL="7938" algn="l"/>
            <a:endParaRPr lang="en-US" sz="1100" dirty="0">
              <a:latin typeface="Helvetica" pitchFamily="2" charset="0"/>
            </a:endParaRP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Test = 10% of non-failures and 100% of failures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3CAD6-5CBA-3146-A0DF-D5A5A889D276}"/>
              </a:ext>
            </a:extLst>
          </p:cNvPr>
          <p:cNvSpPr txBox="1"/>
          <p:nvPr/>
        </p:nvSpPr>
        <p:spPr>
          <a:xfrm>
            <a:off x="674913" y="918995"/>
            <a:ext cx="6351529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* Only use non-failures for training </a:t>
            </a:r>
          </a:p>
        </p:txBody>
      </p:sp>
    </p:spTree>
    <p:extLst>
      <p:ext uri="{BB962C8B-B14F-4D97-AF65-F5344CB8AC3E}">
        <p14:creationId xmlns:p14="http://schemas.microsoft.com/office/powerpoint/2010/main" val="2736024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3EE872-1774-CB4B-B664-6A0D9454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73" y="2515935"/>
            <a:ext cx="2745827" cy="20372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325983-2C35-FE46-AC5A-3CE264DB1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773" y="445058"/>
            <a:ext cx="3023508" cy="20786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632EE9A-ED57-3341-AD41-1387C632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3114538" cy="568875"/>
          </a:xfrm>
        </p:spPr>
        <p:txBody>
          <a:bodyPr/>
          <a:lstStyle/>
          <a:p>
            <a:r>
              <a:rPr lang="en-US" dirty="0"/>
              <a:t>Preliminary Results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166E3-CB6F-6445-B1F6-6FE6CEFCDA44}"/>
              </a:ext>
            </a:extLst>
          </p:cNvPr>
          <p:cNvSpPr txBox="1"/>
          <p:nvPr/>
        </p:nvSpPr>
        <p:spPr>
          <a:xfrm>
            <a:off x="1143157" y="958385"/>
            <a:ext cx="23329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weights – 5K params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C2F8A8-41E9-1442-8A91-C37AEDEF08B1}"/>
              </a:ext>
            </a:extLst>
          </p:cNvPr>
          <p:cNvCxnSpPr>
            <a:cxnSpLocks/>
          </p:cNvCxnSpPr>
          <p:nvPr/>
        </p:nvCxnSpPr>
        <p:spPr>
          <a:xfrm>
            <a:off x="4572000" y="59821"/>
            <a:ext cx="0" cy="432654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40F744C-21ED-304C-BA11-6CE36FD5595F}"/>
              </a:ext>
            </a:extLst>
          </p:cNvPr>
          <p:cNvSpPr txBox="1"/>
          <p:nvPr/>
        </p:nvSpPr>
        <p:spPr>
          <a:xfrm>
            <a:off x="5716664" y="1901359"/>
            <a:ext cx="2015726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FF0000"/>
                </a:solidFill>
                <a:latin typeface="Helvetica" pitchFamily="2" charset="0"/>
              </a:rPr>
              <a:t>Failure – early interval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B7076E-EFEB-8B48-AE97-882B424F2463}"/>
              </a:ext>
            </a:extLst>
          </p:cNvPr>
          <p:cNvSpPr txBox="1"/>
          <p:nvPr/>
        </p:nvSpPr>
        <p:spPr>
          <a:xfrm>
            <a:off x="5683583" y="911599"/>
            <a:ext cx="104094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203691"/>
                </a:solidFill>
                <a:latin typeface="Helvetica" pitchFamily="2" charset="0"/>
              </a:rPr>
              <a:t>Non failures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0C26F0-7AB4-764A-81E6-8AB03E983778}"/>
              </a:ext>
            </a:extLst>
          </p:cNvPr>
          <p:cNvSpPr txBox="1"/>
          <p:nvPr/>
        </p:nvSpPr>
        <p:spPr>
          <a:xfrm>
            <a:off x="913373" y="4365286"/>
            <a:ext cx="306632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Training time = 1 second per epoch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BE8ECE-A98C-754B-BCD4-825E48489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404" y="1221087"/>
            <a:ext cx="2448244" cy="1085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F0408D-1836-2F45-A0FD-6CE88F0F4E7E}"/>
              </a:ext>
            </a:extLst>
          </p:cNvPr>
          <p:cNvSpPr txBox="1"/>
          <p:nvPr/>
        </p:nvSpPr>
        <p:spPr>
          <a:xfrm>
            <a:off x="1153682" y="2430881"/>
            <a:ext cx="23329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latin typeface="Helvetica" pitchFamily="2" charset="0"/>
              </a:rPr>
              <a:t>Loss Curve (MSE)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F98C2-0E3B-4148-A3E7-80C9C97C1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404" y="2729245"/>
            <a:ext cx="2421743" cy="1610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084312-12A3-9841-B564-2596E826DE7D}"/>
              </a:ext>
            </a:extLst>
          </p:cNvPr>
          <p:cNvSpPr txBox="1"/>
          <p:nvPr/>
        </p:nvSpPr>
        <p:spPr>
          <a:xfrm>
            <a:off x="5848235" y="3715589"/>
            <a:ext cx="1900665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/>
            <a:r>
              <a:rPr lang="en-US" sz="1100" dirty="0">
                <a:solidFill>
                  <a:srgbClr val="FF0000"/>
                </a:solidFill>
                <a:latin typeface="Helvetica" pitchFamily="2" charset="0"/>
              </a:rPr>
              <a:t>Failure – early interval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5E8309-43B7-544D-991E-538D244D197B}"/>
              </a:ext>
            </a:extLst>
          </p:cNvPr>
          <p:cNvSpPr txBox="1"/>
          <p:nvPr/>
        </p:nvSpPr>
        <p:spPr>
          <a:xfrm>
            <a:off x="5941735" y="149000"/>
            <a:ext cx="292159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Average Reconstruction Error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09571EA-0231-1E4B-B0D0-D432D11994E3}"/>
              </a:ext>
            </a:extLst>
          </p:cNvPr>
          <p:cNvSpPr/>
          <p:nvPr/>
        </p:nvSpPr>
        <p:spPr>
          <a:xfrm>
            <a:off x="2528104" y="4663650"/>
            <a:ext cx="3934688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938" algn="ctr"/>
            <a:r>
              <a:rPr lang="en-US" sz="1100" dirty="0">
                <a:solidFill>
                  <a:schemeClr val="tx1"/>
                </a:solidFill>
                <a:latin typeface="Helvetica" pitchFamily="2" charset="0"/>
              </a:rPr>
              <a:t>Early interval = 1 shows better separation of failures and non-failures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9A029-9EAD-6F4C-98BF-AD78B4B517B2}"/>
              </a:ext>
            </a:extLst>
          </p:cNvPr>
          <p:cNvSpPr txBox="1"/>
          <p:nvPr/>
        </p:nvSpPr>
        <p:spPr>
          <a:xfrm>
            <a:off x="1875623" y="3584784"/>
            <a:ext cx="152359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Good convergence</a:t>
            </a:r>
          </a:p>
        </p:txBody>
      </p:sp>
    </p:spTree>
    <p:extLst>
      <p:ext uri="{BB962C8B-B14F-4D97-AF65-F5344CB8AC3E}">
        <p14:creationId xmlns:p14="http://schemas.microsoft.com/office/powerpoint/2010/main" val="2960349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6C4CA5-DDB3-514F-8B45-91F1F8BFB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637" y="478366"/>
            <a:ext cx="3261318" cy="22486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E6E25C-EE48-3849-9D3E-C5303C09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</a:t>
            </a:r>
            <a:r>
              <a:rPr lang="en-US" dirty="0" err="1"/>
              <a:t>XGBoost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7E93F3-A21C-0849-81AD-603E40FF9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48632"/>
              </p:ext>
            </p:extLst>
          </p:nvPr>
        </p:nvGraphicFramePr>
        <p:xfrm>
          <a:off x="476779" y="2205795"/>
          <a:ext cx="4427160" cy="204289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06790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247439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1032377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1040554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71902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Logistic Regression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3σ 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5σ threshold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608251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ROC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Not provided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.70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566387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provided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91A5C2F-7FC4-7949-A568-86D2C1557DD1}"/>
              </a:ext>
            </a:extLst>
          </p:cNvPr>
          <p:cNvSpPr txBox="1"/>
          <p:nvPr/>
        </p:nvSpPr>
        <p:spPr>
          <a:xfrm>
            <a:off x="337721" y="1436354"/>
            <a:ext cx="5048109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Thresholds calculated based on training data – 3 and 5 sigma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Perform classification based on threshold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7938" algn="l"/>
            <a:endParaRPr lang="en-US" sz="1100" dirty="0"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5D9D1E-BFA9-9E49-A8D2-B02D08E47AA6}"/>
              </a:ext>
            </a:extLst>
          </p:cNvPr>
          <p:cNvSpPr txBox="1"/>
          <p:nvPr/>
        </p:nvSpPr>
        <p:spPr>
          <a:xfrm>
            <a:off x="6444712" y="210605"/>
            <a:ext cx="164282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Test Residuals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41468B-2A9A-2B47-B2AA-8D734ABAED20}"/>
              </a:ext>
            </a:extLst>
          </p:cNvPr>
          <p:cNvCxnSpPr/>
          <p:nvPr/>
        </p:nvCxnSpPr>
        <p:spPr>
          <a:xfrm flipV="1">
            <a:off x="6123093" y="743250"/>
            <a:ext cx="0" cy="158857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4864F-ADE4-BB44-A594-7B2A3BE32946}"/>
              </a:ext>
            </a:extLst>
          </p:cNvPr>
          <p:cNvSpPr txBox="1"/>
          <p:nvPr/>
        </p:nvSpPr>
        <p:spPr>
          <a:xfrm>
            <a:off x="6022355" y="706227"/>
            <a:ext cx="12437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Threshold 3s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E141CC-F78D-B64C-B220-924462729748}"/>
              </a:ext>
            </a:extLst>
          </p:cNvPr>
          <p:cNvSpPr txBox="1"/>
          <p:nvPr/>
        </p:nvSpPr>
        <p:spPr>
          <a:xfrm>
            <a:off x="6127540" y="1249679"/>
            <a:ext cx="9239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b="1" dirty="0">
                <a:latin typeface="Helvetica" pitchFamily="2" charset="0"/>
              </a:rPr>
              <a:t>Failures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33A8CEC-E353-AE4E-9825-5F66259B45E1}"/>
              </a:ext>
            </a:extLst>
          </p:cNvPr>
          <p:cNvSpPr/>
          <p:nvPr/>
        </p:nvSpPr>
        <p:spPr>
          <a:xfrm>
            <a:off x="6127540" y="1461812"/>
            <a:ext cx="448299" cy="1403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F058326-072D-7645-B1EF-FF5811E40B8C}"/>
              </a:ext>
            </a:extLst>
          </p:cNvPr>
          <p:cNvSpPr/>
          <p:nvPr/>
        </p:nvSpPr>
        <p:spPr>
          <a:xfrm>
            <a:off x="2594338" y="4617997"/>
            <a:ext cx="4381161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Autoencoders handles class imbalance better than XGB for this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E76CE-1CB2-EE47-82AE-8B400E6C0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637" y="2683512"/>
            <a:ext cx="2851456" cy="191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7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51AA9B-11EB-8D4A-9710-D8A12491A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5" y="918995"/>
            <a:ext cx="4756128" cy="29071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4BDC2F-0E2E-744E-8BCA-4601BA59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</p:spPr>
        <p:txBody>
          <a:bodyPr/>
          <a:lstStyle/>
          <a:p>
            <a:r>
              <a:rPr lang="en-US" sz="2000" dirty="0"/>
              <a:t>Residual distribution vs early prediction interval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55C09-BD78-CE45-8A2D-7EAE6E50E05C}"/>
              </a:ext>
            </a:extLst>
          </p:cNvPr>
          <p:cNvSpPr txBox="1"/>
          <p:nvPr/>
        </p:nvSpPr>
        <p:spPr>
          <a:xfrm>
            <a:off x="711694" y="3506762"/>
            <a:ext cx="98894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Non </a:t>
            </a:r>
          </a:p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failures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AEF27-9A49-E34C-B993-F7C56116FF6A}"/>
              </a:ext>
            </a:extLst>
          </p:cNvPr>
          <p:cNvSpPr txBox="1"/>
          <p:nvPr/>
        </p:nvSpPr>
        <p:spPr>
          <a:xfrm>
            <a:off x="1361427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CA816F-8171-6B44-97B1-365A6462AD71}"/>
              </a:ext>
            </a:extLst>
          </p:cNvPr>
          <p:cNvSpPr txBox="1"/>
          <p:nvPr/>
        </p:nvSpPr>
        <p:spPr>
          <a:xfrm>
            <a:off x="2011483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63F53-5AB8-BA4B-B2B6-6D4F3CC40180}"/>
              </a:ext>
            </a:extLst>
          </p:cNvPr>
          <p:cNvSpPr txBox="1"/>
          <p:nvPr/>
        </p:nvSpPr>
        <p:spPr>
          <a:xfrm>
            <a:off x="2658465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EDE5D9-F190-1B42-9C89-C944852E2040}"/>
              </a:ext>
            </a:extLst>
          </p:cNvPr>
          <p:cNvSpPr txBox="1"/>
          <p:nvPr/>
        </p:nvSpPr>
        <p:spPr>
          <a:xfrm>
            <a:off x="3305447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1FDB37-DF05-6E43-9075-18353C2F32A1}"/>
              </a:ext>
            </a:extLst>
          </p:cNvPr>
          <p:cNvSpPr/>
          <p:nvPr/>
        </p:nvSpPr>
        <p:spPr>
          <a:xfrm>
            <a:off x="2258064" y="4576972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Autoencoder’s capability deteriorates as early interval increases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0B5AE8CF-6786-0B45-9AD8-11B523BC0A75}"/>
              </a:ext>
            </a:extLst>
          </p:cNvPr>
          <p:cNvSpPr/>
          <p:nvPr/>
        </p:nvSpPr>
        <p:spPr>
          <a:xfrm rot="16200000">
            <a:off x="1450560" y="2084241"/>
            <a:ext cx="610805" cy="364211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B3A4E63-B0A4-3E44-96ED-E231CEAAC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213167"/>
              </p:ext>
            </p:extLst>
          </p:nvPr>
        </p:nvGraphicFramePr>
        <p:xfrm>
          <a:off x="4986602" y="1904110"/>
          <a:ext cx="3926924" cy="107619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81731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162470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.12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.10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4067454-0F05-5744-945A-F32D637F4797}"/>
              </a:ext>
            </a:extLst>
          </p:cNvPr>
          <p:cNvSpPr txBox="1"/>
          <p:nvPr/>
        </p:nvSpPr>
        <p:spPr>
          <a:xfrm>
            <a:off x="3988278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43789-E91B-A749-A2CD-3EE332F56D8C}"/>
              </a:ext>
            </a:extLst>
          </p:cNvPr>
          <p:cNvSpPr txBox="1"/>
          <p:nvPr/>
        </p:nvSpPr>
        <p:spPr>
          <a:xfrm>
            <a:off x="1361428" y="847165"/>
            <a:ext cx="250460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Error distribution for early intervals </a:t>
            </a:r>
          </a:p>
        </p:txBody>
      </p:sp>
    </p:spTree>
    <p:extLst>
      <p:ext uri="{BB962C8B-B14F-4D97-AF65-F5344CB8AC3E}">
        <p14:creationId xmlns:p14="http://schemas.microsoft.com/office/powerpoint/2010/main" val="1166768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Feature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03586F-6118-9443-933E-A5140AD3F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35730"/>
              </p:ext>
            </p:extLst>
          </p:nvPr>
        </p:nvGraphicFramePr>
        <p:xfrm>
          <a:off x="1188745" y="2234777"/>
          <a:ext cx="4139526" cy="12673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79842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379842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1379842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Hidden Layer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All features - 59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Top 15 </a:t>
                      </a:r>
                      <a:r>
                        <a:rPr lang="en-US" sz="1100" dirty="0" err="1"/>
                        <a:t>XGBoost</a:t>
                      </a:r>
                      <a:r>
                        <a:rPr lang="en-US" sz="1100" dirty="0"/>
                        <a:t>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9077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29077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ROC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889217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2BBE741-4511-7A49-A294-33861CF48C41}"/>
              </a:ext>
            </a:extLst>
          </p:cNvPr>
          <p:cNvSpPr txBox="1"/>
          <p:nvPr/>
        </p:nvSpPr>
        <p:spPr>
          <a:xfrm>
            <a:off x="557938" y="1022888"/>
            <a:ext cx="4014061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EA93C-640D-F94F-A202-73DD8AA11C63}"/>
              </a:ext>
            </a:extLst>
          </p:cNvPr>
          <p:cNvSpPr txBox="1"/>
          <p:nvPr/>
        </p:nvSpPr>
        <p:spPr>
          <a:xfrm>
            <a:off x="557938" y="1022888"/>
            <a:ext cx="4014061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 = 3 sigma training error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Batch size = 12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Epochs = 50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Topology = tune for each feature set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FB0594-230B-7240-B66D-ED4696FA7A17}"/>
              </a:ext>
            </a:extLst>
          </p:cNvPr>
          <p:cNvSpPr/>
          <p:nvPr/>
        </p:nvSpPr>
        <p:spPr>
          <a:xfrm>
            <a:off x="2258063" y="4502075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Preliminary Feature selection did not improve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D9119-39AE-1248-9F8C-95D7DF5A08F3}"/>
              </a:ext>
            </a:extLst>
          </p:cNvPr>
          <p:cNvSpPr txBox="1"/>
          <p:nvPr/>
        </p:nvSpPr>
        <p:spPr>
          <a:xfrm>
            <a:off x="6813923" y="2373522"/>
            <a:ext cx="15056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Top 15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C47AC-DEE8-FB46-9200-AE73501417FD}"/>
              </a:ext>
            </a:extLst>
          </p:cNvPr>
          <p:cNvSpPr txBox="1"/>
          <p:nvPr/>
        </p:nvSpPr>
        <p:spPr>
          <a:xfrm>
            <a:off x="6745705" y="117935"/>
            <a:ext cx="15056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All 61 features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8F7B83-0C85-5845-B657-31BC1047E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575" y="439184"/>
            <a:ext cx="2816585" cy="1923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6B578D-E6BA-F143-A63A-85E972DA6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18" y="2571750"/>
            <a:ext cx="2818046" cy="19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31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Topology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03586F-6118-9443-933E-A5140AD3F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862176"/>
              </p:ext>
            </p:extLst>
          </p:nvPr>
        </p:nvGraphicFramePr>
        <p:xfrm>
          <a:off x="1875390" y="2188740"/>
          <a:ext cx="4703640" cy="137515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75910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Base Case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Simple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32-16-8-16-32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096440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.368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230723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PR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.30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.23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2BBE741-4511-7A49-A294-33861CF48C41}"/>
              </a:ext>
            </a:extLst>
          </p:cNvPr>
          <p:cNvSpPr txBox="1"/>
          <p:nvPr/>
        </p:nvSpPr>
        <p:spPr>
          <a:xfrm>
            <a:off x="557938" y="1022888"/>
            <a:ext cx="4014061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 = 3 sigma training error</a:t>
            </a: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Batch size = 12 </a:t>
            </a: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Epochs = 50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F3C077-66B9-FB48-94F6-CFE2CBB8AC7B}"/>
              </a:ext>
            </a:extLst>
          </p:cNvPr>
          <p:cNvSpPr/>
          <p:nvPr/>
        </p:nvSpPr>
        <p:spPr>
          <a:xfrm>
            <a:off x="2258064" y="4576972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 Layer auto encoder performed the best </a:t>
            </a:r>
          </a:p>
        </p:txBody>
      </p:sp>
    </p:spTree>
    <p:extLst>
      <p:ext uri="{BB962C8B-B14F-4D97-AF65-F5344CB8AC3E}">
        <p14:creationId xmlns:p14="http://schemas.microsoft.com/office/powerpoint/2010/main" val="1541469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Comparison to K means clustering anomaly detection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D5E46D-132F-0246-8A6A-FAC8261B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4" y="2640822"/>
            <a:ext cx="1762472" cy="1955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9DDD3-431A-9A45-BE6F-C41FF513AF39}"/>
              </a:ext>
            </a:extLst>
          </p:cNvPr>
          <p:cNvSpPr txBox="1"/>
          <p:nvPr/>
        </p:nvSpPr>
        <p:spPr>
          <a:xfrm>
            <a:off x="124025" y="1072023"/>
            <a:ext cx="2317187" cy="14850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000" b="1" dirty="0">
                <a:latin typeface="Helvetica" pitchFamily="2" charset="0"/>
              </a:rPr>
              <a:t>Model Fitting</a:t>
            </a:r>
          </a:p>
          <a:p>
            <a:pPr marL="7938" indent="0" algn="l">
              <a:buNone/>
            </a:pPr>
            <a:endParaRPr lang="en-US" sz="1000" b="1" dirty="0">
              <a:latin typeface="Helvetica" pitchFamily="2" charset="0"/>
            </a:endParaRPr>
          </a:p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Step 1: Chose 5 </a:t>
            </a:r>
            <a:r>
              <a:rPr lang="en-US" sz="1050" dirty="0">
                <a:latin typeface="Helvetica" pitchFamily="2" charset="0"/>
              </a:rPr>
              <a:t>clusters</a:t>
            </a:r>
            <a:r>
              <a:rPr lang="en-US" sz="1000" dirty="0">
                <a:latin typeface="Helvetica" pitchFamily="2" charset="0"/>
              </a:rPr>
              <a:t> based on elbow plot for non-failures</a:t>
            </a:r>
          </a:p>
          <a:p>
            <a:pPr marL="7938" indent="0" algn="l">
              <a:buNone/>
            </a:pPr>
            <a:endParaRPr lang="en-US" sz="1000" dirty="0">
              <a:latin typeface="Helvetica" pitchFamily="2" charset="0"/>
            </a:endParaRPr>
          </a:p>
          <a:p>
            <a:pPr marL="7938"/>
            <a:r>
              <a:rPr lang="en-US" sz="1000" dirty="0">
                <a:latin typeface="Helvetica" pitchFamily="2" charset="0"/>
              </a:rPr>
              <a:t>Step 2: Fit 5 clusters on train data</a:t>
            </a:r>
          </a:p>
          <a:p>
            <a:pPr marL="7938"/>
            <a:r>
              <a:rPr lang="en-US" sz="1000" dirty="0">
                <a:latin typeface="Helvetica" pitchFamily="2" charset="0"/>
              </a:rPr>
              <a:t>* Find 3 sigma threshold for mean distance to cluster centroid</a:t>
            </a:r>
          </a:p>
          <a:p>
            <a:pPr marL="7938" indent="0" algn="l">
              <a:buNone/>
            </a:pPr>
            <a:endParaRPr lang="en-US" sz="1000" dirty="0">
              <a:latin typeface="Helvetica" pitchFamily="2" charset="0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ACB6731D-D651-E145-843F-EF8B554CCC42}"/>
              </a:ext>
            </a:extLst>
          </p:cNvPr>
          <p:cNvSpPr/>
          <p:nvPr/>
        </p:nvSpPr>
        <p:spPr>
          <a:xfrm rot="10800000">
            <a:off x="2069729" y="3430473"/>
            <a:ext cx="222760" cy="306888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726DF7-1A58-C84D-9FED-C656DE30424B}"/>
              </a:ext>
            </a:extLst>
          </p:cNvPr>
          <p:cNvSpPr txBox="1"/>
          <p:nvPr/>
        </p:nvSpPr>
        <p:spPr>
          <a:xfrm>
            <a:off x="2468713" y="1072023"/>
            <a:ext cx="3008620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/>
            <a:r>
              <a:rPr lang="en-US" sz="1000" b="1" dirty="0">
                <a:latin typeface="Helvetica" pitchFamily="2" charset="0"/>
              </a:rPr>
              <a:t>Model Testing </a:t>
            </a:r>
          </a:p>
          <a:p>
            <a:pPr marL="7938" algn="l"/>
            <a:endParaRPr lang="en-US" sz="1000" dirty="0">
              <a:latin typeface="Helvetica" pitchFamily="2" charset="0"/>
            </a:endParaRPr>
          </a:p>
          <a:p>
            <a:pPr marL="7938" algn="l"/>
            <a:r>
              <a:rPr lang="en-US" sz="1000" dirty="0">
                <a:latin typeface="Helvetica" pitchFamily="2" charset="0"/>
              </a:rPr>
              <a:t>Step 3:  Obtain average distance to centroids for test data (failures and non-failures)</a:t>
            </a:r>
          </a:p>
          <a:p>
            <a:pPr marL="7938" algn="l"/>
            <a:r>
              <a:rPr lang="en-US" sz="1000" dirty="0">
                <a:latin typeface="Helvetica" pitchFamily="2" charset="0"/>
              </a:rPr>
              <a:t> 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8D26E762-057B-0D4F-B40C-2AABE8FD81CE}"/>
              </a:ext>
            </a:extLst>
          </p:cNvPr>
          <p:cNvSpPr/>
          <p:nvPr/>
        </p:nvSpPr>
        <p:spPr>
          <a:xfrm rot="10800000">
            <a:off x="4985595" y="3430472"/>
            <a:ext cx="270645" cy="306888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9A494-30D6-3745-A818-8D1FE1AA2106}"/>
              </a:ext>
            </a:extLst>
          </p:cNvPr>
          <p:cNvSpPr txBox="1"/>
          <p:nvPr/>
        </p:nvSpPr>
        <p:spPr>
          <a:xfrm>
            <a:off x="5761767" y="1086860"/>
            <a:ext cx="2839969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000" b="1" dirty="0">
                <a:latin typeface="Helvetica" pitchFamily="2" charset="0"/>
              </a:rPr>
              <a:t>Anomaly Detection </a:t>
            </a:r>
          </a:p>
          <a:p>
            <a:pPr marL="7938" indent="0" algn="l">
              <a:buNone/>
            </a:pPr>
            <a:endParaRPr lang="en-US" sz="1000" b="1" dirty="0">
              <a:latin typeface="Helvetica" pitchFamily="2" charset="0"/>
            </a:endParaRPr>
          </a:p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Step 4: Classify anomaly based on threshold for average distance to centroid</a:t>
            </a:r>
          </a:p>
          <a:p>
            <a:pPr marL="7938" indent="0" algn="l">
              <a:buNone/>
            </a:pPr>
            <a:endParaRPr lang="en-US" sz="1000" dirty="0">
              <a:latin typeface="Helvetica" pitchFamily="2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F2E426F-3B4F-094B-9C34-B90E8CAAE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319798"/>
              </p:ext>
            </p:extLst>
          </p:nvPr>
        </p:nvGraphicFramePr>
        <p:xfrm>
          <a:off x="5293999" y="2858972"/>
          <a:ext cx="3775504" cy="11430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39190">
                  <a:extLst>
                    <a:ext uri="{9D8B030D-6E8A-4147-A177-3AD203B41FA5}">
                      <a16:colId xmlns:a16="http://schemas.microsoft.com/office/drawing/2014/main" val="3640243344"/>
                    </a:ext>
                  </a:extLst>
                </a:gridCol>
                <a:gridCol w="848562">
                  <a:extLst>
                    <a:ext uri="{9D8B030D-6E8A-4147-A177-3AD203B41FA5}">
                      <a16:colId xmlns:a16="http://schemas.microsoft.com/office/drawing/2014/main" val="2062944953"/>
                    </a:ext>
                  </a:extLst>
                </a:gridCol>
                <a:gridCol w="943876">
                  <a:extLst>
                    <a:ext uri="{9D8B030D-6E8A-4147-A177-3AD203B41FA5}">
                      <a16:colId xmlns:a16="http://schemas.microsoft.com/office/drawing/2014/main" val="1795616189"/>
                    </a:ext>
                  </a:extLst>
                </a:gridCol>
                <a:gridCol w="943876">
                  <a:extLst>
                    <a:ext uri="{9D8B030D-6E8A-4147-A177-3AD203B41FA5}">
                      <a16:colId xmlns:a16="http://schemas.microsoft.com/office/drawing/2014/main" val="4238791300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Early Interval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Autoencoder – 61 variables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Km - sensor inputs - 61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Km - encoded outputs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32833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062713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609700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PR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.33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.24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.10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9764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3187257-512C-744E-B180-6E0390EB2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12" y="2718056"/>
            <a:ext cx="2476733" cy="180126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F4AE1B-CF93-DD44-9BE9-7BDAB064C9FB}"/>
              </a:ext>
            </a:extLst>
          </p:cNvPr>
          <p:cNvSpPr/>
          <p:nvPr/>
        </p:nvSpPr>
        <p:spPr>
          <a:xfrm>
            <a:off x="2258062" y="4502075"/>
            <a:ext cx="5157345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K means on sensor-inputs performed slightly worse than autoencoder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K means on encodings performed very poorly</a:t>
            </a:r>
          </a:p>
        </p:txBody>
      </p:sp>
    </p:spTree>
    <p:extLst>
      <p:ext uri="{BB962C8B-B14F-4D97-AF65-F5344CB8AC3E}">
        <p14:creationId xmlns:p14="http://schemas.microsoft.com/office/powerpoint/2010/main" val="581966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2E6F3C-0125-8747-888C-D17B817F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Dataset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615AF-B332-5247-9710-EA0154CF27B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350838" indent="-342900">
              <a:buAutoNum type="arabicPeriod"/>
            </a:pPr>
            <a:r>
              <a:rPr lang="en-US" sz="1200" dirty="0"/>
              <a:t>Machine Failure Dataset </a:t>
            </a:r>
            <a:r>
              <a:rPr lang="en-US" sz="1200" dirty="0">
                <a:hlinkClick r:id="rId2"/>
              </a:rPr>
              <a:t>https://bigml.com/user/czuriaga/gallery/dataset/587d062d49c4a16936000810</a:t>
            </a:r>
            <a:endParaRPr lang="en-US" sz="1200" dirty="0"/>
          </a:p>
          <a:p>
            <a:pPr lvl="1"/>
            <a:r>
              <a:rPr lang="en-US" sz="1100" dirty="0"/>
              <a:t>9000 rows – 81 failures </a:t>
            </a:r>
          </a:p>
          <a:p>
            <a:pPr lvl="1"/>
            <a:r>
              <a:rPr lang="en-US" sz="1100" dirty="0"/>
              <a:t>17 sensor variables  </a:t>
            </a:r>
          </a:p>
          <a:p>
            <a:pPr marL="350838" indent="-342900">
              <a:buAutoNum type="arabicPeriod"/>
            </a:pPr>
            <a:r>
              <a:rPr lang="en-US" sz="1200" dirty="0"/>
              <a:t>Credit Card Fraud Dataset - </a:t>
            </a:r>
            <a:r>
              <a:rPr lang="en-US" sz="1200" dirty="0">
                <a:hlinkClick r:id="rId3"/>
              </a:rPr>
              <a:t>https://www.kaggle.com/mlg-ulb/creditcardfraud</a:t>
            </a:r>
            <a:endParaRPr lang="en-US" sz="1200" dirty="0"/>
          </a:p>
          <a:p>
            <a:pPr lvl="1"/>
            <a:r>
              <a:rPr lang="en-US" sz="1000" dirty="0"/>
              <a:t>280K rows – 492 frauds</a:t>
            </a:r>
          </a:p>
          <a:p>
            <a:pPr lvl="1"/>
            <a:r>
              <a:rPr lang="en-US" sz="1000" dirty="0"/>
              <a:t>28 anonymous variables </a:t>
            </a:r>
          </a:p>
          <a:p>
            <a:pPr marL="350838" indent="-342900">
              <a:buAutoNum type="arabicPeriod"/>
            </a:pPr>
            <a:r>
              <a:rPr lang="en-US" sz="1200" dirty="0"/>
              <a:t>IBM IOT dataset - </a:t>
            </a:r>
            <a:r>
              <a:rPr lang="en-US" sz="1200" dirty="0">
                <a:hlinkClick r:id="rId4"/>
              </a:rPr>
              <a:t>https://developer.ibm.com/patterns/predict-equipment-failure-using-iot-sensor-data/</a:t>
            </a:r>
            <a:endParaRPr lang="en-US" sz="1200" dirty="0"/>
          </a:p>
          <a:p>
            <a:pPr lvl="1"/>
            <a:r>
              <a:rPr lang="en-US" sz="1000" dirty="0"/>
              <a:t>900 rows, 393 failures</a:t>
            </a:r>
          </a:p>
          <a:p>
            <a:pPr lvl="1"/>
            <a:r>
              <a:rPr lang="en-US" sz="1000" dirty="0"/>
              <a:t>9 sensors</a:t>
            </a:r>
          </a:p>
          <a:p>
            <a:pPr marL="350838" indent="-342900">
              <a:buAutoNum type="arabicPeriod"/>
            </a:pPr>
            <a:r>
              <a:rPr lang="en-US" sz="1200" dirty="0"/>
              <a:t>Credit Card Default Dataset - </a:t>
            </a:r>
            <a:r>
              <a:rPr lang="en-US" sz="1200" dirty="0">
                <a:hlinkClick r:id="rId5"/>
              </a:rPr>
              <a:t>https://archive.ics.uci.edu/ml/datasets/default+of+credit+card+clients</a:t>
            </a:r>
            <a:endParaRPr lang="en-US" sz="1200" dirty="0"/>
          </a:p>
          <a:p>
            <a:pPr lvl="1"/>
            <a:r>
              <a:rPr lang="en-US" sz="1000" dirty="0"/>
              <a:t>30000 rows, 6600 defaults</a:t>
            </a:r>
          </a:p>
          <a:p>
            <a:pPr lvl="1"/>
            <a:r>
              <a:rPr lang="en-US" sz="1000" dirty="0"/>
              <a:t>25 payment variables</a:t>
            </a:r>
          </a:p>
          <a:p>
            <a:pPr marL="350838" indent="-342900">
              <a:buAutoNum type="arabicPeriod"/>
            </a:pPr>
            <a:r>
              <a:rPr lang="en-US" sz="1200" dirty="0"/>
              <a:t>Semiconductor Manufacturing - </a:t>
            </a:r>
            <a:r>
              <a:rPr lang="en-US" sz="1200" dirty="0">
                <a:hlinkClick r:id="rId6"/>
              </a:rPr>
              <a:t>https://archive.ics.uci.edu/ml/machine-learning-databases/secom/</a:t>
            </a:r>
            <a:endParaRPr lang="en-US" sz="1200" dirty="0"/>
          </a:p>
          <a:p>
            <a:pPr lvl="1"/>
            <a:r>
              <a:rPr lang="en-US" sz="1000" dirty="0"/>
              <a:t>1500 rows, 100 failures</a:t>
            </a:r>
          </a:p>
          <a:p>
            <a:pPr lvl="1"/>
            <a:r>
              <a:rPr lang="en-US" sz="1000" dirty="0"/>
              <a:t>590 sensor variables</a:t>
            </a:r>
          </a:p>
          <a:p>
            <a:pPr marL="7938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3209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4CD42F-E38A-0246-B775-672319BA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964701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7B4AC1-8EF5-3042-8DA4-ACFF9D52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31B05-8A0B-F44A-9251-E5F41173422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72136" y="1002927"/>
            <a:ext cx="8229600" cy="4043206"/>
          </a:xfrm>
        </p:spPr>
        <p:txBody>
          <a:bodyPr/>
          <a:lstStyle/>
          <a:p>
            <a:pPr marL="7938" indent="0">
              <a:buNone/>
            </a:pPr>
            <a:r>
              <a:rPr lang="en-US" sz="1200" b="1" dirty="0"/>
              <a:t>Proposal</a:t>
            </a:r>
            <a:r>
              <a:rPr lang="en-US" sz="1200" dirty="0"/>
              <a:t>: R&amp;D of unsupervised anomaly detection algorithms for time series data</a:t>
            </a:r>
          </a:p>
          <a:p>
            <a:r>
              <a:rPr lang="en-US" sz="1200" dirty="0"/>
              <a:t>Benchmark different unsupervised methods on open-source datasets </a:t>
            </a:r>
          </a:p>
          <a:p>
            <a:r>
              <a:rPr lang="en-US" sz="1200" dirty="0"/>
              <a:t>Develop methodology to use Autoencoders to perform anomaly detection</a:t>
            </a:r>
          </a:p>
          <a:p>
            <a:r>
              <a:rPr lang="en-US" sz="1200" dirty="0"/>
              <a:t>Only results on open source datasets will be shared with Georgia Tech. Benchmarks on internal datasets will not be shared for compliance purposes</a:t>
            </a:r>
          </a:p>
          <a:p>
            <a:endParaRPr lang="en-US" sz="1200" dirty="0"/>
          </a:p>
          <a:p>
            <a:pPr marL="7938" indent="0">
              <a:buNone/>
            </a:pPr>
            <a:r>
              <a:rPr lang="en-US" sz="1200" b="1" dirty="0"/>
              <a:t>Benefits</a:t>
            </a:r>
          </a:p>
          <a:p>
            <a:r>
              <a:rPr lang="en-US" sz="1200" dirty="0"/>
              <a:t>Successful ML model can save $ by preventing anomalies at UTC</a:t>
            </a:r>
          </a:p>
          <a:p>
            <a:r>
              <a:rPr lang="en-US" sz="1200" dirty="0"/>
              <a:t>Common code base can be applied to various anomaly detection problems at UTC </a:t>
            </a:r>
            <a:endParaRPr lang="en-US" sz="1200" b="1" dirty="0"/>
          </a:p>
          <a:p>
            <a:pPr marL="7938" indent="0">
              <a:buNone/>
            </a:pPr>
            <a:endParaRPr lang="en-US" sz="1200" b="1" dirty="0"/>
          </a:p>
          <a:p>
            <a:pPr marL="7938" indent="0">
              <a:buNone/>
            </a:pPr>
            <a:r>
              <a:rPr lang="en-US" sz="1200" b="1" dirty="0"/>
              <a:t>Datasets</a:t>
            </a:r>
          </a:p>
          <a:p>
            <a:pPr marL="7938" indent="0">
              <a:buNone/>
            </a:pPr>
            <a:r>
              <a:rPr lang="en-US" sz="1200" dirty="0"/>
              <a:t>Primary Dataset - Paper Mill Failure Dataset</a:t>
            </a:r>
            <a:r>
              <a:rPr lang="en-US" sz="1200" b="1" dirty="0"/>
              <a:t> </a:t>
            </a:r>
          </a:p>
          <a:p>
            <a:pPr marL="7938" indent="0">
              <a:buNone/>
            </a:pPr>
            <a:r>
              <a:rPr lang="en-US" sz="1200" dirty="0"/>
              <a:t>Secondary Datasets – Credit Card Default, IBM IoT Dataset, Machine Failure Datasets</a:t>
            </a:r>
          </a:p>
          <a:p>
            <a:pPr marL="7938" indent="0">
              <a:buNone/>
            </a:pPr>
            <a:endParaRPr lang="en-US" sz="1200" b="1" dirty="0"/>
          </a:p>
          <a:p>
            <a:pPr marL="350838" indent="-342900">
              <a:buAutoNum type="arabicPeriod"/>
            </a:pP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851041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B2BADF-3D8E-B74E-80F7-1F845638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29EF7-8D58-F04E-9872-98D20B88B31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72136" y="918994"/>
            <a:ext cx="8229600" cy="3874385"/>
          </a:xfrm>
        </p:spPr>
        <p:txBody>
          <a:bodyPr/>
          <a:lstStyle/>
          <a:p>
            <a:pPr marL="7938" indent="0">
              <a:buNone/>
            </a:pPr>
            <a:r>
              <a:rPr lang="en-US" sz="1100" b="1" dirty="0"/>
              <a:t>Completed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Self-learning for autoencoders and unsupervised anomaly detection via online resources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Self-learning for </a:t>
            </a:r>
            <a:r>
              <a:rPr lang="en-US" sz="1100" dirty="0" err="1"/>
              <a:t>tensorflow</a:t>
            </a:r>
            <a:r>
              <a:rPr lang="en-US" sz="1100" dirty="0"/>
              <a:t>/</a:t>
            </a:r>
            <a:r>
              <a:rPr lang="en-US" sz="1100" dirty="0" err="1"/>
              <a:t>keras</a:t>
            </a:r>
            <a:r>
              <a:rPr lang="en-US" sz="1100" dirty="0"/>
              <a:t> toolkit for deep learning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Dataset selection and literature review – focus on time series anomaly detection datasets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Metric selection – Area Under Precision Recall Curve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Develop preliminary methodology for Autoencoders using reconstruction error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Benchmark autoencoder model and compare performance of different performance intervals and topologies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Benchmark autoencoder model performance to </a:t>
            </a:r>
            <a:r>
              <a:rPr lang="en-US" sz="1100" dirty="0" err="1"/>
              <a:t>XGBoost</a:t>
            </a:r>
            <a:r>
              <a:rPr lang="en-US" sz="1100" dirty="0"/>
              <a:t> (in paper) and K means clustering technique</a:t>
            </a:r>
          </a:p>
          <a:p>
            <a:pPr marL="7938" indent="0">
              <a:buNone/>
            </a:pPr>
            <a:endParaRPr lang="en-US" sz="1100" dirty="0"/>
          </a:p>
          <a:p>
            <a:pPr marL="7938" indent="0">
              <a:buNone/>
            </a:pPr>
            <a:r>
              <a:rPr lang="en-US" sz="1100" b="1" dirty="0"/>
              <a:t>Next Steps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Assess K means clustering on encoded layer outputs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Visualize encoded layers using T-</a:t>
            </a:r>
            <a:r>
              <a:rPr lang="en-US" sz="1100" dirty="0" err="1"/>
              <a:t>sne</a:t>
            </a:r>
            <a:r>
              <a:rPr lang="en-US" sz="1100" dirty="0"/>
              <a:t> visualizations – attempt to visually separate failures and non-failures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Try different aggregation techniques for reconstruction error such as standard deviation and median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Assess unsupervised + supervised techniques such as autoencoder + logistic regression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Self learnings on generative models – Generative Adversarial Networks and Variational Autoencoders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Benchmark model on additional datasets – compare performance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Develop reusable code-base for autoencoder anomaly detection</a:t>
            </a:r>
          </a:p>
          <a:p>
            <a:pPr marL="236538" indent="-228600">
              <a:buFont typeface="+mj-lt"/>
              <a:buAutoNum type="arabicPeriod"/>
            </a:pP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86223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137BA6-3CF7-7340-A261-9B2BBF175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983800"/>
            <a:ext cx="8229600" cy="3543588"/>
          </a:xfrm>
        </p:spPr>
        <p:txBody>
          <a:bodyPr/>
          <a:lstStyle/>
          <a:p>
            <a:pPr marL="7938" indent="0">
              <a:buNone/>
            </a:pPr>
            <a:r>
              <a:rPr lang="en-US" dirty="0"/>
              <a:t>Traditional Anomaly Detection for Machine Data</a:t>
            </a:r>
          </a:p>
          <a:p>
            <a:r>
              <a:rPr lang="en-US" sz="1200" dirty="0"/>
              <a:t>Tiered alarm systems using expert set thresholds and statistical analysis of data </a:t>
            </a:r>
          </a:p>
          <a:p>
            <a:pPr marL="7938" indent="0">
              <a:buNone/>
            </a:pPr>
            <a:endParaRPr lang="en-US" dirty="0"/>
          </a:p>
          <a:p>
            <a:pPr marL="7938" indent="0">
              <a:buNone/>
            </a:pPr>
            <a:r>
              <a:rPr lang="en-US" dirty="0"/>
              <a:t>Challenges</a:t>
            </a:r>
          </a:p>
          <a:p>
            <a:r>
              <a:rPr lang="en-US" sz="1200" dirty="0"/>
              <a:t>Lots of manpower needed to set thresholds </a:t>
            </a:r>
          </a:p>
          <a:p>
            <a:r>
              <a:rPr lang="en-US" sz="1200" dirty="0"/>
              <a:t>Lack of failure data - class imbalance</a:t>
            </a:r>
          </a:p>
          <a:p>
            <a:r>
              <a:rPr lang="en-US" sz="1200" dirty="0"/>
              <a:t>High Dimensional – difficult to visualize </a:t>
            </a:r>
          </a:p>
          <a:p>
            <a:r>
              <a:rPr lang="en-US" sz="1200" dirty="0"/>
              <a:t>Non-stationary – changing contexts (ex. Different ambient conditions)</a:t>
            </a:r>
          </a:p>
          <a:p>
            <a:pPr lvl="1"/>
            <a:r>
              <a:rPr lang="en-US" sz="1000" dirty="0"/>
              <a:t>One size fits all thresholding technique is not ideal for non-stationary data</a:t>
            </a:r>
          </a:p>
          <a:p>
            <a:pPr lvl="1"/>
            <a:endParaRPr lang="en-US" dirty="0"/>
          </a:p>
          <a:p>
            <a:pPr marL="7938" indent="0">
              <a:buNone/>
            </a:pPr>
            <a:r>
              <a:rPr lang="en-US" dirty="0"/>
              <a:t>Potential Improvement</a:t>
            </a:r>
          </a:p>
          <a:p>
            <a:r>
              <a:rPr lang="en-US" sz="1200" dirty="0"/>
              <a:t>Unsupervised learning – Clustering/Autoencoders</a:t>
            </a:r>
          </a:p>
          <a:p>
            <a:pPr marL="688975" lvl="1" indent="-228600">
              <a:buAutoNum type="arabicPeriod"/>
            </a:pPr>
            <a:r>
              <a:rPr lang="en-US" sz="1000" dirty="0"/>
              <a:t>Learn to model nominal behavior</a:t>
            </a:r>
          </a:p>
          <a:p>
            <a:pPr marL="688975" lvl="1" indent="-228600">
              <a:buAutoNum type="arabicPeriod"/>
            </a:pPr>
            <a:r>
              <a:rPr lang="en-US" sz="1000" dirty="0"/>
              <a:t>Assess deviation for new data points to determine likelihood of anomaly</a:t>
            </a:r>
          </a:p>
          <a:p>
            <a:endParaRPr lang="en-US" sz="1200" dirty="0"/>
          </a:p>
          <a:p>
            <a:endParaRPr lang="en-US" sz="1000" dirty="0"/>
          </a:p>
          <a:p>
            <a:pPr marL="7938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636ED-3627-444E-A9EA-930FC4C0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8C2E51-ACAD-1B41-83DD-13D411761049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1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2A3AF-B781-804E-B6E4-48E93311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 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65C8FB-8FF3-E740-8663-51544F8B08CA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A39115F-B244-CB41-AF1B-95FB30115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1051035"/>
            <a:ext cx="4926632" cy="3543588"/>
          </a:xfrm>
        </p:spPr>
        <p:txBody>
          <a:bodyPr/>
          <a:lstStyle/>
          <a:p>
            <a:endParaRPr lang="en-US" sz="800" dirty="0"/>
          </a:p>
          <a:p>
            <a:pPr>
              <a:spcAft>
                <a:spcPts val="600"/>
              </a:spcAft>
            </a:pPr>
            <a:r>
              <a:rPr lang="en-US" sz="1200" dirty="0"/>
              <a:t>Symmetric neural network where inputs = outputs 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Encoder – Decoder system with a middle bottleneck layer for dimension reduction 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Goal – Learn the intrinsic structure of the data by prioritizing the important information (code)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Key Assumption: Structure is different for nominal data vs anomalous data </a:t>
            </a:r>
          </a:p>
          <a:p>
            <a:pPr lvl="1">
              <a:spcAft>
                <a:spcPts val="600"/>
              </a:spcAft>
            </a:pPr>
            <a:r>
              <a:rPr lang="en-US" sz="1000" dirty="0"/>
              <a:t>Therefore, reconstruction error for anomalous data will be higher </a:t>
            </a:r>
          </a:p>
          <a:p>
            <a:pPr lvl="1">
              <a:spcAft>
                <a:spcPts val="600"/>
              </a:spcAft>
            </a:pPr>
            <a:r>
              <a:rPr lang="en-US" sz="1000" dirty="0"/>
              <a:t>Use the difference in error to detect anomalies</a:t>
            </a:r>
          </a:p>
          <a:p>
            <a:pPr marL="460375" lvl="1" indent="0">
              <a:spcAft>
                <a:spcPts val="600"/>
              </a:spcAft>
              <a:buNone/>
            </a:pPr>
            <a:endParaRPr lang="en-US" sz="1000" dirty="0"/>
          </a:p>
          <a:p>
            <a:pPr>
              <a:spcAft>
                <a:spcPts val="600"/>
              </a:spcAft>
            </a:pPr>
            <a:endParaRPr lang="en-US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D1EB33-0FF2-DB44-BD54-C5D79C4F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423" y="844549"/>
            <a:ext cx="2846242" cy="2313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AD911-B264-A541-9496-1E7345BB1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461" y="3664788"/>
            <a:ext cx="2823713" cy="782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633B31-9106-DD4C-BD0C-AC89FD7C6B17}"/>
              </a:ext>
            </a:extLst>
          </p:cNvPr>
          <p:cNvSpPr txBox="1"/>
          <p:nvPr/>
        </p:nvSpPr>
        <p:spPr>
          <a:xfrm>
            <a:off x="6537806" y="3431593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Example Use Case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ECF27F-0424-BE49-B3A8-2317D22B8190}"/>
              </a:ext>
            </a:extLst>
          </p:cNvPr>
          <p:cNvSpPr txBox="1"/>
          <p:nvPr/>
        </p:nvSpPr>
        <p:spPr>
          <a:xfrm>
            <a:off x="6537806" y="582939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structure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8F944-EC5D-3845-B81D-F441947C5B67}"/>
              </a:ext>
            </a:extLst>
          </p:cNvPr>
          <p:cNvSpPr txBox="1"/>
          <p:nvPr/>
        </p:nvSpPr>
        <p:spPr>
          <a:xfrm>
            <a:off x="6889630" y="2265872"/>
            <a:ext cx="12553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A7206-6F38-0944-A62A-4FCD7EE5E83D}"/>
              </a:ext>
            </a:extLst>
          </p:cNvPr>
          <p:cNvSpPr txBox="1"/>
          <p:nvPr/>
        </p:nvSpPr>
        <p:spPr>
          <a:xfrm>
            <a:off x="6009278" y="4462257"/>
            <a:ext cx="49501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784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75119-E37C-8C46-A2C6-D02475A232DD}"/>
              </a:ext>
            </a:extLst>
          </p:cNvPr>
          <p:cNvSpPr txBox="1"/>
          <p:nvPr/>
        </p:nvSpPr>
        <p:spPr>
          <a:xfrm>
            <a:off x="7085319" y="4435369"/>
            <a:ext cx="429261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0B97B-36B8-5C4B-81B2-DD55E3088BED}"/>
              </a:ext>
            </a:extLst>
          </p:cNvPr>
          <p:cNvSpPr txBox="1"/>
          <p:nvPr/>
        </p:nvSpPr>
        <p:spPr>
          <a:xfrm>
            <a:off x="8151387" y="4420746"/>
            <a:ext cx="49501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784</a:t>
            </a:r>
          </a:p>
        </p:txBody>
      </p:sp>
    </p:spTree>
    <p:extLst>
      <p:ext uri="{BB962C8B-B14F-4D97-AF65-F5344CB8AC3E}">
        <p14:creationId xmlns:p14="http://schemas.microsoft.com/office/powerpoint/2010/main" val="608920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7832A-5FC5-4B46-9791-83A5E4B8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Mill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693C3-D9E2-3340-9AA5-5C7D0DF4F5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0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D24A07-258D-5948-9A32-73078F4F5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918995"/>
            <a:ext cx="6221546" cy="3543588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hlinkClick r:id="rId3"/>
              </a:rPr>
              <a:t>https://arxiv.org/pdf/1809.10717.pdf</a:t>
            </a:r>
            <a:endParaRPr lang="en-US" sz="11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b="1" dirty="0"/>
              <a:t>Data</a:t>
            </a:r>
            <a:r>
              <a:rPr lang="en-US" sz="1100" dirty="0"/>
              <a:t>: Time series of paper mill machine with 60 sensor parameters and 1 binary target variable indicating failures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sz="900" dirty="0"/>
              <a:t>Failures represent when the machine breaks, breaks can take over 1 hour to resolve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b="1" dirty="0"/>
              <a:t>Variables</a:t>
            </a:r>
            <a:r>
              <a:rPr lang="en-US" sz="1100" dirty="0"/>
              <a:t>: Large class imbalance – 124 failure vs 18,274 non-failure points (failures in red)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b="1" dirty="0"/>
              <a:t>Benchmark: </a:t>
            </a:r>
            <a:r>
              <a:rPr lang="en-US" sz="1100" dirty="0"/>
              <a:t>In the paper, the best supervised model (</a:t>
            </a:r>
            <a:r>
              <a:rPr lang="en-US" sz="1100" dirty="0" err="1"/>
              <a:t>XGBoost</a:t>
            </a:r>
            <a:r>
              <a:rPr lang="en-US" sz="1100" dirty="0"/>
              <a:t>) had F1 score of .11</a:t>
            </a:r>
          </a:p>
          <a:p>
            <a:pPr marL="7938" indent="0">
              <a:lnSpc>
                <a:spcPct val="150000"/>
              </a:lnSpc>
              <a:spcAft>
                <a:spcPts val="600"/>
              </a:spcAft>
              <a:buNone/>
            </a:pPr>
            <a:endParaRPr lang="en-US" sz="1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45EC73-B666-E349-9655-8501DED2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Dataset #1: Paper Mill Machine Sensors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0A95F7-1205-B044-9A00-D5C93C14E4E5}"/>
              </a:ext>
            </a:extLst>
          </p:cNvPr>
          <p:cNvSpPr/>
          <p:nvPr/>
        </p:nvSpPr>
        <p:spPr>
          <a:xfrm>
            <a:off x="7432078" y="4373332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2C105-ACE0-FC45-BEF2-70505DB78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1" y="1044815"/>
            <a:ext cx="2601454" cy="1405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8FD1F-8A15-9942-8B55-1C5DB7270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973" y="2950103"/>
            <a:ext cx="2909312" cy="1638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949AAD-9121-9249-9DAF-7E956A77E1AD}"/>
              </a:ext>
            </a:extLst>
          </p:cNvPr>
          <p:cNvSpPr txBox="1"/>
          <p:nvPr/>
        </p:nvSpPr>
        <p:spPr>
          <a:xfrm>
            <a:off x="6800290" y="2726270"/>
            <a:ext cx="243323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Sensor 3 out of 61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0F9AB5-4D4E-2540-9022-55ED931BE07E}"/>
              </a:ext>
            </a:extLst>
          </p:cNvPr>
          <p:cNvSpPr/>
          <p:nvPr/>
        </p:nvSpPr>
        <p:spPr>
          <a:xfrm>
            <a:off x="7432078" y="4703341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11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EA65C-501A-5245-96E6-EF33A6F7D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8" y="354715"/>
            <a:ext cx="4283229" cy="568875"/>
          </a:xfrm>
        </p:spPr>
        <p:txBody>
          <a:bodyPr/>
          <a:lstStyle/>
          <a:p>
            <a:pPr algn="ctr"/>
            <a:r>
              <a:rPr lang="en-US" sz="1800" dirty="0"/>
              <a:t>Simple Autoencoder for Paper Mill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37F22B-1048-3941-A334-95CE2CB5AD1A}"/>
              </a:ext>
            </a:extLst>
          </p:cNvPr>
          <p:cNvSpPr/>
          <p:nvPr/>
        </p:nvSpPr>
        <p:spPr>
          <a:xfrm>
            <a:off x="1737326" y="1633483"/>
            <a:ext cx="1329169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</a:t>
            </a:r>
          </a:p>
          <a:p>
            <a:pPr algn="ctr"/>
            <a:r>
              <a:rPr lang="en-US" sz="1000" dirty="0"/>
              <a:t> (32 units)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1D63E-68B5-8C48-BB49-78946C198CB9}"/>
              </a:ext>
            </a:extLst>
          </p:cNvPr>
          <p:cNvSpPr/>
          <p:nvPr/>
        </p:nvSpPr>
        <p:spPr>
          <a:xfrm>
            <a:off x="1957458" y="2345373"/>
            <a:ext cx="888572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</a:t>
            </a:r>
          </a:p>
          <a:p>
            <a:pPr algn="ctr"/>
            <a:r>
              <a:rPr lang="en-US" sz="1000" dirty="0"/>
              <a:t> (16 units)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99D82-0B37-3149-9FEB-88D202B345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401744" y="2090683"/>
            <a:ext cx="167" cy="2546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3383E3-E4A7-574D-AA48-0A833556A048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2401744" y="2802573"/>
            <a:ext cx="167" cy="2323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D5E3B-6BC5-104A-9222-E654F2D35AE3}"/>
              </a:ext>
            </a:extLst>
          </p:cNvPr>
          <p:cNvCxnSpPr>
            <a:cxnSpLocks/>
            <a:stCxn id="16" idx="2"/>
            <a:endCxn id="4" idx="0"/>
          </p:cNvCxnSpPr>
          <p:nvPr/>
        </p:nvCxnSpPr>
        <p:spPr>
          <a:xfrm>
            <a:off x="2401911" y="1307088"/>
            <a:ext cx="0" cy="3263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242AAA-2A61-FB4C-A085-AE025FF8FBDD}"/>
              </a:ext>
            </a:extLst>
          </p:cNvPr>
          <p:cNvCxnSpPr>
            <a:cxnSpLocks/>
            <a:stCxn id="17" idx="2"/>
            <a:endCxn id="35" idx="0"/>
          </p:cNvCxnSpPr>
          <p:nvPr/>
        </p:nvCxnSpPr>
        <p:spPr>
          <a:xfrm>
            <a:off x="2401911" y="3492130"/>
            <a:ext cx="0" cy="39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FDD964-CC21-C144-A3AE-74D734AC2E77}"/>
              </a:ext>
            </a:extLst>
          </p:cNvPr>
          <p:cNvSpPr txBox="1"/>
          <p:nvPr/>
        </p:nvSpPr>
        <p:spPr>
          <a:xfrm>
            <a:off x="1312358" y="1045478"/>
            <a:ext cx="2179105" cy="2616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solidFill>
                  <a:schemeClr val="accent1"/>
                </a:solidFill>
                <a:latin typeface="Helvetica" pitchFamily="2" charset="0"/>
              </a:rPr>
              <a:t>Input – 61 sensors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7CDBAA-DA68-0742-90D0-44FA35E5CF6E}"/>
              </a:ext>
            </a:extLst>
          </p:cNvPr>
          <p:cNvSpPr/>
          <p:nvPr/>
        </p:nvSpPr>
        <p:spPr>
          <a:xfrm>
            <a:off x="1737326" y="3034930"/>
            <a:ext cx="1329169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</a:t>
            </a:r>
          </a:p>
          <a:p>
            <a:pPr algn="ctr"/>
            <a:r>
              <a:rPr lang="en-US" sz="1000" dirty="0"/>
              <a:t> (32 units)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534C20-231F-D740-A098-D5E708FFD6A6}"/>
              </a:ext>
            </a:extLst>
          </p:cNvPr>
          <p:cNvSpPr txBox="1"/>
          <p:nvPr/>
        </p:nvSpPr>
        <p:spPr>
          <a:xfrm>
            <a:off x="2846030" y="2464394"/>
            <a:ext cx="9605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FD4847-54C2-6F43-9283-835FB606EB9D}"/>
              </a:ext>
            </a:extLst>
          </p:cNvPr>
          <p:cNvCxnSpPr/>
          <p:nvPr/>
        </p:nvCxnSpPr>
        <p:spPr>
          <a:xfrm>
            <a:off x="4572000" y="59821"/>
            <a:ext cx="0" cy="48540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2">
            <a:extLst>
              <a:ext uri="{FF2B5EF4-FFF2-40B4-BE49-F238E27FC236}">
                <a16:creationId xmlns:a16="http://schemas.microsoft.com/office/drawing/2014/main" id="{06E572A0-0278-1B4E-B4DB-515D8C91147E}"/>
              </a:ext>
            </a:extLst>
          </p:cNvPr>
          <p:cNvSpPr txBox="1">
            <a:spLocks/>
          </p:cNvSpPr>
          <p:nvPr/>
        </p:nvSpPr>
        <p:spPr>
          <a:xfrm>
            <a:off x="4755377" y="354715"/>
            <a:ext cx="4496497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800" dirty="0"/>
              <a:t>Proposed Anomaly Detection Method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99584-98FD-F14B-B275-4FA1F53E4AD1}"/>
              </a:ext>
            </a:extLst>
          </p:cNvPr>
          <p:cNvSpPr txBox="1"/>
          <p:nvPr/>
        </p:nvSpPr>
        <p:spPr>
          <a:xfrm>
            <a:off x="4792465" y="1045478"/>
            <a:ext cx="4043882" cy="347633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36538" indent="-228600" algn="l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Train model on non-failure data </a:t>
            </a:r>
          </a:p>
          <a:p>
            <a:pPr marL="465138" lvl="1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X = sensor inputs, y = sensor inputs</a:t>
            </a: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Set statistical threshold for nominal behavior based on training data's reconstruction error </a:t>
            </a:r>
          </a:p>
          <a:p>
            <a:pPr marL="465138" lvl="1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try 3 sigma, 5 sigma, and max threshold</a:t>
            </a:r>
            <a:endParaRPr lang="en-US" sz="1100" dirty="0">
              <a:latin typeface="Helvetica" pitchFamily="2" charset="0"/>
            </a:endParaRP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Predict on test data </a:t>
            </a: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Calculate reconstruction error for test data</a:t>
            </a:r>
          </a:p>
          <a:p>
            <a:pPr marL="236538" indent="-228600" algn="l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Classify anomaly based on error threshold</a:t>
            </a:r>
          </a:p>
          <a:p>
            <a:pPr marL="236538" indent="-228600" algn="l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Benchmark models based on area under Precision-Recall Curve. (ROC AUC is not suited for class imbalance)</a:t>
            </a:r>
          </a:p>
          <a:p>
            <a:pPr marL="7938" algn="l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</a:rPr>
              <a:t>			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18DD1F-BB8A-7149-A470-28730A360C58}"/>
              </a:ext>
            </a:extLst>
          </p:cNvPr>
          <p:cNvSpPr txBox="1"/>
          <p:nvPr/>
        </p:nvSpPr>
        <p:spPr>
          <a:xfrm>
            <a:off x="1312358" y="3883762"/>
            <a:ext cx="2179105" cy="2616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solidFill>
                  <a:schemeClr val="accent1"/>
                </a:solidFill>
                <a:latin typeface="Helvetica" pitchFamily="2" charset="0"/>
              </a:rPr>
              <a:t>Output – 61 sensors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9FD3B-C6B4-A248-94E6-DFAAE1B6BDF4}"/>
              </a:ext>
            </a:extLst>
          </p:cNvPr>
          <p:cNvSpPr/>
          <p:nvPr/>
        </p:nvSpPr>
        <p:spPr>
          <a:xfrm>
            <a:off x="7460724" y="4696899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F372B2-F1D4-2745-9096-5101DE0B88BE}"/>
              </a:ext>
            </a:extLst>
          </p:cNvPr>
          <p:cNvSpPr txBox="1"/>
          <p:nvPr/>
        </p:nvSpPr>
        <p:spPr>
          <a:xfrm>
            <a:off x="1569131" y="4192798"/>
            <a:ext cx="2070031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Loss: mean squared error </a:t>
            </a:r>
          </a:p>
        </p:txBody>
      </p:sp>
    </p:spTree>
    <p:extLst>
      <p:ext uri="{BB962C8B-B14F-4D97-AF65-F5344CB8AC3E}">
        <p14:creationId xmlns:p14="http://schemas.microsoft.com/office/powerpoint/2010/main" val="2813875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AFE33E-7867-504B-8BDD-51D5986C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Autoeoncoder</a:t>
            </a:r>
            <a:r>
              <a:rPr lang="en-US" dirty="0"/>
              <a:t> Flow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76187-471E-AE44-BD7E-8C8130742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753" y="1549994"/>
            <a:ext cx="1464590" cy="11903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E5ABF4-05DE-DE49-8CED-B5956F68BDCF}"/>
              </a:ext>
            </a:extLst>
          </p:cNvPr>
          <p:cNvSpPr txBox="1"/>
          <p:nvPr/>
        </p:nvSpPr>
        <p:spPr>
          <a:xfrm>
            <a:off x="1380287" y="2094950"/>
            <a:ext cx="3087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F4F21F-456D-0942-A6D0-AF5F4B3C9D26}"/>
              </a:ext>
            </a:extLst>
          </p:cNvPr>
          <p:cNvSpPr/>
          <p:nvPr/>
        </p:nvSpPr>
        <p:spPr>
          <a:xfrm>
            <a:off x="3733338" y="2087254"/>
            <a:ext cx="2616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Helvetica" pitchFamily="2" charset="0"/>
              </a:rPr>
              <a:t>x̂</a:t>
            </a:r>
            <a:endParaRPr lang="en-US" sz="1200" dirty="0">
              <a:latin typeface="Helvetica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DB527D-F5EB-0C4F-9218-6CBC6A15B273}"/>
              </a:ext>
            </a:extLst>
          </p:cNvPr>
          <p:cNvCxnSpPr>
            <a:cxnSpLocks/>
          </p:cNvCxnSpPr>
          <p:nvPr/>
        </p:nvCxnSpPr>
        <p:spPr>
          <a:xfrm>
            <a:off x="1604250" y="2233450"/>
            <a:ext cx="4858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1F0675-C775-5B48-8067-B94C0378DE45}"/>
              </a:ext>
            </a:extLst>
          </p:cNvPr>
          <p:cNvCxnSpPr>
            <a:cxnSpLocks/>
          </p:cNvCxnSpPr>
          <p:nvPr/>
        </p:nvCxnSpPr>
        <p:spPr>
          <a:xfrm flipV="1">
            <a:off x="3953620" y="2227506"/>
            <a:ext cx="858779" cy="59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F2FBFA-4578-6D41-BD94-40B743D5C504}"/>
              </a:ext>
            </a:extLst>
          </p:cNvPr>
          <p:cNvSpPr txBox="1"/>
          <p:nvPr/>
        </p:nvSpPr>
        <p:spPr>
          <a:xfrm>
            <a:off x="4758878" y="2084572"/>
            <a:ext cx="1263112" cy="4462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/>
            <a:r>
              <a:rPr lang="en-US" sz="1100" dirty="0">
                <a:latin typeface="Helvetica" pitchFamily="2" charset="0"/>
              </a:rPr>
              <a:t>ϵ = </a:t>
            </a:r>
            <a:r>
              <a:rPr lang="en-US" sz="1100" dirty="0">
                <a:solidFill>
                  <a:srgbClr val="000000"/>
                </a:solidFill>
                <a:latin typeface="Helvetica" pitchFamily="2" charset="0"/>
              </a:rPr>
              <a:t> x̂ - x</a:t>
            </a:r>
            <a:endParaRPr lang="en-US" sz="1100" dirty="0">
              <a:latin typeface="Helvetica" pitchFamily="2" charset="0"/>
            </a:endParaRPr>
          </a:p>
          <a:p>
            <a:pPr marL="7938"/>
            <a:r>
              <a:rPr lang="en-US" sz="1100" dirty="0">
                <a:latin typeface="Helvetica" pitchFamily="2" charset="0"/>
              </a:rPr>
              <a:t>  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80EE3B37-1224-7048-9D3B-B410CF7C8053}"/>
              </a:ext>
            </a:extLst>
          </p:cNvPr>
          <p:cNvCxnSpPr>
            <a:cxnSpLocks/>
          </p:cNvCxnSpPr>
          <p:nvPr/>
        </p:nvCxnSpPr>
        <p:spPr>
          <a:xfrm flipV="1">
            <a:off x="1828857" y="1436425"/>
            <a:ext cx="2437915" cy="789332"/>
          </a:xfrm>
          <a:prstGeom prst="bentConnector3">
            <a:avLst>
              <a:gd name="adj1" fmla="val -54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BD46D9-9CF6-BF4B-8246-414D6C6EB5E5}"/>
              </a:ext>
            </a:extLst>
          </p:cNvPr>
          <p:cNvCxnSpPr>
            <a:cxnSpLocks/>
          </p:cNvCxnSpPr>
          <p:nvPr/>
        </p:nvCxnSpPr>
        <p:spPr>
          <a:xfrm>
            <a:off x="4266772" y="1412916"/>
            <a:ext cx="0" cy="82053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CD39346-5547-0F41-A118-62422718974A}"/>
              </a:ext>
            </a:extLst>
          </p:cNvPr>
          <p:cNvSpPr/>
          <p:nvPr/>
        </p:nvSpPr>
        <p:spPr>
          <a:xfrm>
            <a:off x="4192484" y="2124140"/>
            <a:ext cx="203229" cy="2032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C1F5D-EC48-D14B-9676-23C891D2B412}"/>
              </a:ext>
            </a:extLst>
          </p:cNvPr>
          <p:cNvSpPr txBox="1"/>
          <p:nvPr/>
        </p:nvSpPr>
        <p:spPr>
          <a:xfrm>
            <a:off x="4011343" y="2141911"/>
            <a:ext cx="79041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65A3B5-E289-A542-A90D-1BCC8552D921}"/>
              </a:ext>
            </a:extLst>
          </p:cNvPr>
          <p:cNvSpPr txBox="1"/>
          <p:nvPr/>
        </p:nvSpPr>
        <p:spPr>
          <a:xfrm>
            <a:off x="4082494" y="1956449"/>
            <a:ext cx="24771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-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270736-F050-804C-8C65-4A92E93D6A3C}"/>
              </a:ext>
            </a:extLst>
          </p:cNvPr>
          <p:cNvCxnSpPr>
            <a:cxnSpLocks/>
          </p:cNvCxnSpPr>
          <p:nvPr/>
        </p:nvCxnSpPr>
        <p:spPr>
          <a:xfrm>
            <a:off x="5480651" y="2224003"/>
            <a:ext cx="36221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200F238-1BFE-854E-A15C-BFD8C0BF468A}"/>
              </a:ext>
            </a:extLst>
          </p:cNvPr>
          <p:cNvSpPr txBox="1"/>
          <p:nvPr/>
        </p:nvSpPr>
        <p:spPr>
          <a:xfrm>
            <a:off x="90697" y="2032904"/>
            <a:ext cx="1440694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b="1" dirty="0">
                <a:latin typeface="Helvetica" pitchFamily="2" charset="0"/>
              </a:rPr>
              <a:t>Training set</a:t>
            </a:r>
          </a:p>
          <a:p>
            <a:pPr marL="7938" indent="0" algn="l">
              <a:buNone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7204CF-02FF-5A4D-94A3-8D86E45B1426}"/>
              </a:ext>
            </a:extLst>
          </p:cNvPr>
          <p:cNvSpPr txBox="1"/>
          <p:nvPr/>
        </p:nvSpPr>
        <p:spPr>
          <a:xfrm>
            <a:off x="90697" y="3953152"/>
            <a:ext cx="1440694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b="1" dirty="0">
                <a:latin typeface="Helvetica" pitchFamily="2" charset="0"/>
              </a:rPr>
              <a:t>Testing set</a:t>
            </a:r>
          </a:p>
          <a:p>
            <a:pPr marL="7938" indent="0" algn="l">
              <a:buNone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0F1BAF-5C68-374B-8D82-1A2E17D4F859}"/>
              </a:ext>
            </a:extLst>
          </p:cNvPr>
          <p:cNvSpPr txBox="1"/>
          <p:nvPr/>
        </p:nvSpPr>
        <p:spPr>
          <a:xfrm>
            <a:off x="2131820" y="1191840"/>
            <a:ext cx="167855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Training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7412203-B5FC-894B-A99E-936DD042F30B}"/>
              </a:ext>
            </a:extLst>
          </p:cNvPr>
          <p:cNvSpPr/>
          <p:nvPr/>
        </p:nvSpPr>
        <p:spPr>
          <a:xfrm>
            <a:off x="5969569" y="1974371"/>
            <a:ext cx="960677" cy="4894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Mean/std Aggregation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12E35A6-719A-1E4B-9DB6-59331030552C}"/>
              </a:ext>
            </a:extLst>
          </p:cNvPr>
          <p:cNvCxnSpPr>
            <a:cxnSpLocks/>
          </p:cNvCxnSpPr>
          <p:nvPr/>
        </p:nvCxnSpPr>
        <p:spPr>
          <a:xfrm>
            <a:off x="7018324" y="2225757"/>
            <a:ext cx="36221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2D5ED67-A6C9-894C-B7BE-6458AF6F2886}"/>
              </a:ext>
            </a:extLst>
          </p:cNvPr>
          <p:cNvSpPr txBox="1"/>
          <p:nvPr/>
        </p:nvSpPr>
        <p:spPr>
          <a:xfrm>
            <a:off x="7468612" y="2027872"/>
            <a:ext cx="1683158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Set threshold based on 3 sigma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4F85AC1-1892-604D-A809-FA829B7E7B40}"/>
              </a:ext>
            </a:extLst>
          </p:cNvPr>
          <p:cNvCxnSpPr/>
          <p:nvPr/>
        </p:nvCxnSpPr>
        <p:spPr>
          <a:xfrm>
            <a:off x="7770" y="2991491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403FCDA7-8C62-244C-923F-682BA0A1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32" y="3421671"/>
            <a:ext cx="1464590" cy="11903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1F9AEDC-FE6F-CD44-A4F3-8A9AED747146}"/>
              </a:ext>
            </a:extLst>
          </p:cNvPr>
          <p:cNvSpPr txBox="1"/>
          <p:nvPr/>
        </p:nvSpPr>
        <p:spPr>
          <a:xfrm>
            <a:off x="1327866" y="3966627"/>
            <a:ext cx="3087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X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71E1CB9-BB73-274F-A32E-137B04256C9E}"/>
              </a:ext>
            </a:extLst>
          </p:cNvPr>
          <p:cNvSpPr/>
          <p:nvPr/>
        </p:nvSpPr>
        <p:spPr>
          <a:xfrm>
            <a:off x="3680917" y="3958931"/>
            <a:ext cx="2616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Helvetica" pitchFamily="2" charset="0"/>
              </a:rPr>
              <a:t>x̂</a:t>
            </a:r>
            <a:endParaRPr lang="en-US" sz="1200" dirty="0">
              <a:latin typeface="Helvetica" pitchFamily="2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893F85-1644-164C-BB58-881098D19690}"/>
              </a:ext>
            </a:extLst>
          </p:cNvPr>
          <p:cNvCxnSpPr>
            <a:cxnSpLocks/>
          </p:cNvCxnSpPr>
          <p:nvPr/>
        </p:nvCxnSpPr>
        <p:spPr>
          <a:xfrm>
            <a:off x="1551829" y="4105127"/>
            <a:ext cx="4858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82941B9-0DEC-1B4F-A8DB-CE9C64ECEB3C}"/>
              </a:ext>
            </a:extLst>
          </p:cNvPr>
          <p:cNvCxnSpPr>
            <a:cxnSpLocks/>
          </p:cNvCxnSpPr>
          <p:nvPr/>
        </p:nvCxnSpPr>
        <p:spPr>
          <a:xfrm flipV="1">
            <a:off x="3901199" y="4099183"/>
            <a:ext cx="858779" cy="59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4995904-C843-7348-9C12-8F987A387B76}"/>
              </a:ext>
            </a:extLst>
          </p:cNvPr>
          <p:cNvSpPr txBox="1"/>
          <p:nvPr/>
        </p:nvSpPr>
        <p:spPr>
          <a:xfrm>
            <a:off x="4706457" y="3956249"/>
            <a:ext cx="1263112" cy="4462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/>
            <a:r>
              <a:rPr lang="en-US" sz="1100" dirty="0">
                <a:latin typeface="Helvetica" pitchFamily="2" charset="0"/>
              </a:rPr>
              <a:t>ϵ = </a:t>
            </a:r>
            <a:r>
              <a:rPr lang="en-US" sz="1100" dirty="0">
                <a:solidFill>
                  <a:srgbClr val="000000"/>
                </a:solidFill>
                <a:latin typeface="Helvetica" pitchFamily="2" charset="0"/>
              </a:rPr>
              <a:t> x̂ - x</a:t>
            </a:r>
            <a:endParaRPr lang="en-US" sz="1100" dirty="0">
              <a:latin typeface="Helvetica" pitchFamily="2" charset="0"/>
            </a:endParaRPr>
          </a:p>
          <a:p>
            <a:pPr marL="7938"/>
            <a:r>
              <a:rPr lang="en-US" sz="1100" dirty="0">
                <a:latin typeface="Helvetica" pitchFamily="2" charset="0"/>
              </a:rPr>
              <a:t>  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030AD2CE-7A0D-5E40-9F6F-F1E824859D22}"/>
              </a:ext>
            </a:extLst>
          </p:cNvPr>
          <p:cNvCxnSpPr>
            <a:cxnSpLocks/>
          </p:cNvCxnSpPr>
          <p:nvPr/>
        </p:nvCxnSpPr>
        <p:spPr>
          <a:xfrm flipV="1">
            <a:off x="1776436" y="3308102"/>
            <a:ext cx="2437915" cy="789332"/>
          </a:xfrm>
          <a:prstGeom prst="bentConnector3">
            <a:avLst>
              <a:gd name="adj1" fmla="val -54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A2B3DFD-C2AD-A04D-87DA-6C0B2DBFA782}"/>
              </a:ext>
            </a:extLst>
          </p:cNvPr>
          <p:cNvCxnSpPr>
            <a:cxnSpLocks/>
          </p:cNvCxnSpPr>
          <p:nvPr/>
        </p:nvCxnSpPr>
        <p:spPr>
          <a:xfrm>
            <a:off x="4214351" y="3284593"/>
            <a:ext cx="0" cy="82053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1C6F7236-7DA6-1D4F-B486-6B2D219900A9}"/>
              </a:ext>
            </a:extLst>
          </p:cNvPr>
          <p:cNvSpPr/>
          <p:nvPr/>
        </p:nvSpPr>
        <p:spPr>
          <a:xfrm>
            <a:off x="4140063" y="3995817"/>
            <a:ext cx="203229" cy="2032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69D914-845B-E64F-9B10-CA1773101994}"/>
              </a:ext>
            </a:extLst>
          </p:cNvPr>
          <p:cNvSpPr txBox="1"/>
          <p:nvPr/>
        </p:nvSpPr>
        <p:spPr>
          <a:xfrm>
            <a:off x="3958922" y="4013588"/>
            <a:ext cx="79041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+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934C8E-6B5F-9B42-A0C7-2251B1D31E15}"/>
              </a:ext>
            </a:extLst>
          </p:cNvPr>
          <p:cNvSpPr txBox="1"/>
          <p:nvPr/>
        </p:nvSpPr>
        <p:spPr>
          <a:xfrm>
            <a:off x="4030073" y="3828126"/>
            <a:ext cx="24771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-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E5DC6DF-AF6F-1F47-8587-EF4C70F1FCBC}"/>
              </a:ext>
            </a:extLst>
          </p:cNvPr>
          <p:cNvCxnSpPr>
            <a:cxnSpLocks/>
          </p:cNvCxnSpPr>
          <p:nvPr/>
        </p:nvCxnSpPr>
        <p:spPr>
          <a:xfrm>
            <a:off x="5428230" y="4095680"/>
            <a:ext cx="36221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B32F93-B574-6341-B988-22C71CADD6AE}"/>
              </a:ext>
            </a:extLst>
          </p:cNvPr>
          <p:cNvSpPr txBox="1"/>
          <p:nvPr/>
        </p:nvSpPr>
        <p:spPr>
          <a:xfrm>
            <a:off x="2079399" y="3063517"/>
            <a:ext cx="167855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Training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1D04E76-45BD-6244-B715-F20FF06C17BB}"/>
              </a:ext>
            </a:extLst>
          </p:cNvPr>
          <p:cNvSpPr/>
          <p:nvPr/>
        </p:nvSpPr>
        <p:spPr>
          <a:xfrm>
            <a:off x="5917148" y="3846048"/>
            <a:ext cx="960677" cy="4894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Mean/std Aggregation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A2E1066-2978-0649-AF84-3BB3CBA9CB9F}"/>
              </a:ext>
            </a:extLst>
          </p:cNvPr>
          <p:cNvCxnSpPr>
            <a:cxnSpLocks/>
          </p:cNvCxnSpPr>
          <p:nvPr/>
        </p:nvCxnSpPr>
        <p:spPr>
          <a:xfrm>
            <a:off x="6965903" y="4097434"/>
            <a:ext cx="36221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FC51D97-CC51-4E44-9505-F36B9BB436FB}"/>
              </a:ext>
            </a:extLst>
          </p:cNvPr>
          <p:cNvSpPr txBox="1"/>
          <p:nvPr/>
        </p:nvSpPr>
        <p:spPr>
          <a:xfrm>
            <a:off x="7416191" y="3899549"/>
            <a:ext cx="1683158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Classify anomaly based on threshold</a:t>
            </a:r>
          </a:p>
        </p:txBody>
      </p:sp>
    </p:spTree>
    <p:extLst>
      <p:ext uri="{BB962C8B-B14F-4D97-AF65-F5344CB8AC3E}">
        <p14:creationId xmlns:p14="http://schemas.microsoft.com/office/powerpoint/2010/main" val="2341761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693BD91B-9D23-9745-A675-545A55C6CDE1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TION DIVIDER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313AC11B-02EC-F544-9C0D-DAACCB99251C}"/>
    </a:ext>
  </a:extLst>
</a:theme>
</file>

<file path=ppt/theme/theme3.xml><?xml version="1.0" encoding="utf-8"?>
<a:theme xmlns:a="http://schemas.openxmlformats.org/drawingml/2006/main" name="AGENDA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F6EE4B77-1AC2-9944-AF95-9E180C679AD9}"/>
    </a:ext>
  </a:extLst>
</a:theme>
</file>

<file path=ppt/theme/theme4.xml><?xml version="1.0" encoding="utf-8"?>
<a:theme xmlns:a="http://schemas.openxmlformats.org/drawingml/2006/main" name="QUOTE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1FD8CA7-6879-AE46-9EC3-D28DCEFFCEFA}"/>
    </a:ext>
  </a:extLst>
</a:theme>
</file>

<file path=ppt/theme/theme5.xml><?xml version="1.0" encoding="utf-8"?>
<a:theme xmlns:a="http://schemas.openxmlformats.org/drawingml/2006/main" name="50/50 CONTENT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2084C2A8-BFE2-584D-B1D1-B98912F006CC}"/>
    </a:ext>
  </a:extLst>
</a:theme>
</file>

<file path=ppt/theme/theme6.xml><?xml version="1.0" encoding="utf-8"?>
<a:theme xmlns:a="http://schemas.openxmlformats.org/drawingml/2006/main" name="CONTENT SLIDES | WHITE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none" rtlCol="0">
        <a:spAutoFit/>
      </a:bodyPr>
      <a:lstStyle>
        <a:defPPr marL="7938" indent="0" algn="l">
          <a:buNone/>
          <a:defRPr sz="1100" dirty="0" err="1" smtClean="0"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D49AB5C1-375C-C541-8110-55A0F85C6903}"/>
    </a:ext>
  </a:extLst>
</a:theme>
</file>

<file path=ppt/theme/theme7.xml><?xml version="1.0" encoding="utf-8"?>
<a:theme xmlns:a="http://schemas.openxmlformats.org/drawingml/2006/main" name="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709F1D0-564B-F846-8289-FAED48EF4E8C}"/>
    </a:ext>
  </a:extLst>
</a:theme>
</file>

<file path=ppt/theme/theme8.xml><?xml version="1.0" encoding="utf-8"?>
<a:theme xmlns:a="http://schemas.openxmlformats.org/drawingml/2006/main" name="1_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b="0" i="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8A591175-4A7A-9443-99C9-596EB65ED5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 | BLACK</Template>
  <TotalTime>8508</TotalTime>
  <Words>1765</Words>
  <Application>Microsoft Macintosh PowerPoint</Application>
  <PresentationFormat>On-screen Show (16:9)</PresentationFormat>
  <Paragraphs>353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</vt:lpstr>
      <vt:lpstr>Arial Regular</vt:lpstr>
      <vt:lpstr>Helvetica</vt:lpstr>
      <vt:lpstr>Helvetica Light</vt:lpstr>
      <vt:lpstr>Helvetica Regular</vt:lpstr>
      <vt:lpstr>COVERS | BLACK</vt:lpstr>
      <vt:lpstr>SECTION DIVIDERS</vt:lpstr>
      <vt:lpstr>AGENDA SLIDES</vt:lpstr>
      <vt:lpstr>QUOTE SLIDES</vt:lpstr>
      <vt:lpstr>50/50 CONTENT SLIDES</vt:lpstr>
      <vt:lpstr>CONTENT SLIDES | WHITE</vt:lpstr>
      <vt:lpstr>CONTENT SLIDES | BLACK</vt:lpstr>
      <vt:lpstr>1_CONTENT SLIDES | BLACK</vt:lpstr>
      <vt:lpstr>Unsupervised Time Series Anomaly Detection  Peter Chen 10/1/2019 </vt:lpstr>
      <vt:lpstr>Project Overview</vt:lpstr>
      <vt:lpstr>Current Status</vt:lpstr>
      <vt:lpstr>Anomaly detection</vt:lpstr>
      <vt:lpstr>Autoencoders Overview</vt:lpstr>
      <vt:lpstr>Paper Mill Dataset</vt:lpstr>
      <vt:lpstr>Open Source Dataset #1: Paper Mill Machine Sensors</vt:lpstr>
      <vt:lpstr>Simple Autoencoder for Paper Mill</vt:lpstr>
      <vt:lpstr>Autoeoncoder Flow chart</vt:lpstr>
      <vt:lpstr>PowerPoint Presentation</vt:lpstr>
      <vt:lpstr>Preliminary Results </vt:lpstr>
      <vt:lpstr>Comparison to XGBoost</vt:lpstr>
      <vt:lpstr>Residual distribution vs early prediction interval</vt:lpstr>
      <vt:lpstr>Different Feature Comparison</vt:lpstr>
      <vt:lpstr>Different Topology comparison</vt:lpstr>
      <vt:lpstr>Comparison to K means clustering anomaly detection</vt:lpstr>
      <vt:lpstr>Additional Dataset Description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Accelerator New Hire Orientation</dc:title>
  <dc:creator>Chen, Peter                UTCHQ</dc:creator>
  <cp:lastModifiedBy>Chen, Peter                UTCHQ</cp:lastModifiedBy>
  <cp:revision>511</cp:revision>
  <cp:lastPrinted>2018-05-24T22:27:42Z</cp:lastPrinted>
  <dcterms:created xsi:type="dcterms:W3CDTF">2019-08-23T15:04:04Z</dcterms:created>
  <dcterms:modified xsi:type="dcterms:W3CDTF">2019-10-01T21:40:44Z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ASize">
    <vt:lpwstr>W</vt:lpwstr>
  </property>
  <property fmtid="{D5CDD505-2E9C-101B-9397-08002B2CF9AE}" pid="3" name="CATech">
    <vt:lpwstr>None</vt:lpwstr>
  </property>
</Properties>
</file>